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Lst>
  <p:notesMasterIdLst>
    <p:notesMasterId r:id="rId70"/>
  </p:notesMasterIdLst>
  <p:handoutMasterIdLst>
    <p:handoutMasterId r:id="rId71"/>
  </p:handoutMasterIdLst>
  <p:sldIdLst>
    <p:sldId id="495" r:id="rId16"/>
    <p:sldId id="556" r:id="rId17"/>
    <p:sldId id="557" r:id="rId18"/>
    <p:sldId id="558" r:id="rId19"/>
    <p:sldId id="554" r:id="rId20"/>
    <p:sldId id="555" r:id="rId21"/>
    <p:sldId id="497" r:id="rId22"/>
    <p:sldId id="498" r:id="rId23"/>
    <p:sldId id="499" r:id="rId24"/>
    <p:sldId id="500" r:id="rId25"/>
    <p:sldId id="501" r:id="rId26"/>
    <p:sldId id="502" r:id="rId27"/>
    <p:sldId id="510" r:id="rId28"/>
    <p:sldId id="503" r:id="rId29"/>
    <p:sldId id="504" r:id="rId30"/>
    <p:sldId id="505" r:id="rId31"/>
    <p:sldId id="506" r:id="rId32"/>
    <p:sldId id="507" r:id="rId33"/>
    <p:sldId id="508" r:id="rId34"/>
    <p:sldId id="509" r:id="rId35"/>
    <p:sldId id="529" r:id="rId36"/>
    <p:sldId id="511" r:id="rId37"/>
    <p:sldId id="512" r:id="rId38"/>
    <p:sldId id="513" r:id="rId39"/>
    <p:sldId id="514" r:id="rId40"/>
    <p:sldId id="515" r:id="rId41"/>
    <p:sldId id="516" r:id="rId42"/>
    <p:sldId id="517" r:id="rId43"/>
    <p:sldId id="530" r:id="rId44"/>
    <p:sldId id="550" r:id="rId45"/>
    <p:sldId id="518" r:id="rId46"/>
    <p:sldId id="549" r:id="rId47"/>
    <p:sldId id="531" r:id="rId48"/>
    <p:sldId id="552" r:id="rId49"/>
    <p:sldId id="524" r:id="rId50"/>
    <p:sldId id="551" r:id="rId51"/>
    <p:sldId id="577" r:id="rId52"/>
    <p:sldId id="564" r:id="rId53"/>
    <p:sldId id="547" r:id="rId54"/>
    <p:sldId id="568" r:id="rId55"/>
    <p:sldId id="559" r:id="rId56"/>
    <p:sldId id="574" r:id="rId57"/>
    <p:sldId id="567" r:id="rId58"/>
    <p:sldId id="572" r:id="rId59"/>
    <p:sldId id="565" r:id="rId60"/>
    <p:sldId id="575" r:id="rId61"/>
    <p:sldId id="579" r:id="rId62"/>
    <p:sldId id="578" r:id="rId63"/>
    <p:sldId id="571" r:id="rId64"/>
    <p:sldId id="560" r:id="rId65"/>
    <p:sldId id="573" r:id="rId66"/>
    <p:sldId id="532" r:id="rId67"/>
    <p:sldId id="522" r:id="rId68"/>
    <p:sldId id="57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495"/>
            <p14:sldId id="556"/>
            <p14:sldId id="557"/>
            <p14:sldId id="558"/>
            <p14:sldId id="554"/>
            <p14:sldId id="555"/>
            <p14:sldId id="497"/>
            <p14:sldId id="498"/>
            <p14:sldId id="499"/>
            <p14:sldId id="500"/>
            <p14:sldId id="501"/>
            <p14:sldId id="502"/>
            <p14:sldId id="510"/>
            <p14:sldId id="503"/>
            <p14:sldId id="504"/>
            <p14:sldId id="505"/>
            <p14:sldId id="506"/>
            <p14:sldId id="507"/>
            <p14:sldId id="508"/>
            <p14:sldId id="509"/>
            <p14:sldId id="529"/>
            <p14:sldId id="511"/>
            <p14:sldId id="512"/>
            <p14:sldId id="513"/>
            <p14:sldId id="514"/>
            <p14:sldId id="515"/>
            <p14:sldId id="516"/>
            <p14:sldId id="517"/>
            <p14:sldId id="530"/>
            <p14:sldId id="550"/>
            <p14:sldId id="518"/>
            <p14:sldId id="549"/>
            <p14:sldId id="531"/>
            <p14:sldId id="552"/>
            <p14:sldId id="524"/>
            <p14:sldId id="551"/>
            <p14:sldId id="577"/>
            <p14:sldId id="564"/>
            <p14:sldId id="547"/>
            <p14:sldId id="568"/>
            <p14:sldId id="559"/>
            <p14:sldId id="574"/>
            <p14:sldId id="567"/>
            <p14:sldId id="572"/>
            <p14:sldId id="565"/>
            <p14:sldId id="575"/>
            <p14:sldId id="579"/>
            <p14:sldId id="578"/>
            <p14:sldId id="571"/>
            <p14:sldId id="560"/>
            <p14:sldId id="573"/>
            <p14:sldId id="532"/>
            <p14:sldId id="522"/>
          </p14:sldIdLst>
        </p14:section>
        <p14:section name="Conclusion" id="{CA18A22D-5BC0-45A3-8E63-78253BA0141D}">
          <p14:sldIdLst>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63BDFF"/>
    <a:srgbClr val="021939"/>
    <a:srgbClr val="3999C6"/>
    <a:srgbClr val="FFFFFF"/>
    <a:srgbClr val="A7A7A7"/>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6460" autoAdjust="0"/>
  </p:normalViewPr>
  <p:slideViewPr>
    <p:cSldViewPr snapToGrid="0">
      <p:cViewPr varScale="1">
        <p:scale>
          <a:sx n="56" d="100"/>
          <a:sy n="56" d="100"/>
        </p:scale>
        <p:origin x="1670" y="53"/>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16E4442C-8C77-4AB8-B13C-AFEEAFA753D1}">
      <dgm:prSet phldrT="[Text]"/>
      <dgm:spPr/>
      <dgm:t>
        <a:bodyPr/>
        <a:lstStyle/>
        <a:p>
          <a:r>
            <a:rPr lang="en-US" dirty="0" err="1"/>
            <a:t>IoT</a:t>
          </a:r>
          <a:r>
            <a:rPr lang="en-US" dirty="0"/>
            <a:t> Hub</a:t>
          </a:r>
        </a:p>
      </dgm:t>
    </dgm:pt>
    <dgm:pt modelId="{7381C062-2E15-4E39-A320-9B2E18FFD031}" type="parTrans" cxnId="{E4BF6620-75FA-40CB-AB38-8C1A2F9BCF93}">
      <dgm:prSet/>
      <dgm:spPr/>
      <dgm:t>
        <a:bodyPr/>
        <a:lstStyle/>
        <a:p>
          <a:endParaRPr lang="en-US"/>
        </a:p>
      </dgm:t>
    </dgm:pt>
    <dgm:pt modelId="{443150BA-BB3F-47FB-9291-2D15B8C1388A}" type="sibTrans" cxnId="{E4BF6620-75FA-40CB-AB38-8C1A2F9BCF93}">
      <dgm:prSet/>
      <dgm:spPr/>
      <dgm:t>
        <a:bodyPr/>
        <a:lstStyle/>
        <a:p>
          <a:endParaRPr lang="en-US"/>
        </a:p>
      </dgm:t>
    </dgm:pt>
    <dgm:pt modelId="{8CE93D84-8894-46C3-9DA4-6962A582AF41}">
      <dgm:prSet phldrT="[Text]"/>
      <dgm:spPr/>
      <dgm:t>
        <a:bodyPr/>
        <a:lstStyle/>
        <a:p>
          <a:r>
            <a:rPr lang="en-US" dirty="0"/>
            <a:t>6M 4KB </a:t>
          </a:r>
          <a:r>
            <a:rPr lang="en-US" dirty="0" err="1"/>
            <a:t>msgs</a:t>
          </a:r>
          <a:r>
            <a:rPr lang="en-US" dirty="0"/>
            <a:t> per day</a:t>
          </a:r>
        </a:p>
      </dgm:t>
    </dgm:pt>
    <dgm:pt modelId="{5AA17D52-23E4-407C-ABC4-A487F5F677D6}" type="parTrans" cxnId="{22E70CA4-D697-4D90-B5D5-FBB4A674593C}">
      <dgm:prSet/>
      <dgm:spPr/>
      <dgm:t>
        <a:bodyPr/>
        <a:lstStyle/>
        <a:p>
          <a:endParaRPr lang="en-US"/>
        </a:p>
      </dgm:t>
    </dgm:pt>
    <dgm:pt modelId="{67B22867-D584-4B17-8CE9-3D18A40A2FB6}" type="sibTrans" cxnId="{22E70CA4-D697-4D90-B5D5-FBB4A674593C}">
      <dgm:prSet/>
      <dgm:spPr/>
      <dgm:t>
        <a:bodyPr/>
        <a:lstStyle/>
        <a:p>
          <a:endParaRPr lang="en-US"/>
        </a:p>
      </dgm:t>
    </dgm:pt>
    <dgm:pt modelId="{DAC9047D-B043-48EA-B1E7-68E1AC7C886F}">
      <dgm:prSet phldrT="[Text]"/>
      <dgm:spPr/>
      <dgm:t>
        <a:bodyPr/>
        <a:lstStyle/>
        <a:p>
          <a:r>
            <a:rPr lang="en-US" dirty="0"/>
            <a:t>ASA</a:t>
          </a:r>
        </a:p>
      </dgm:t>
    </dgm:pt>
    <dgm:pt modelId="{7423B97C-63C9-4EF1-BD94-2C55ABEF1E20}" type="parTrans" cxnId="{64BEA9C1-A64F-433F-A216-93F5FC4DD7F7}">
      <dgm:prSet/>
      <dgm:spPr/>
      <dgm:t>
        <a:bodyPr/>
        <a:lstStyle/>
        <a:p>
          <a:endParaRPr lang="en-US"/>
        </a:p>
      </dgm:t>
    </dgm:pt>
    <dgm:pt modelId="{E0FFA01C-7AD6-4C1F-943B-D4156E731F02}" type="sibTrans" cxnId="{64BEA9C1-A64F-433F-A216-93F5FC4DD7F7}">
      <dgm:prSet/>
      <dgm:spPr/>
      <dgm:t>
        <a:bodyPr/>
        <a:lstStyle/>
        <a:p>
          <a:endParaRPr lang="en-US"/>
        </a:p>
      </dgm:t>
    </dgm:pt>
    <dgm:pt modelId="{3504A9CC-7FA7-42DF-A329-5ECE49AE8620}">
      <dgm:prSet phldrT="[Text]"/>
      <dgm:spPr/>
      <dgm:t>
        <a:bodyPr/>
        <a:lstStyle/>
        <a:p>
          <a:r>
            <a:rPr lang="en-US" dirty="0"/>
            <a:t>1 MB/s unit</a:t>
          </a:r>
        </a:p>
      </dgm:t>
    </dgm:pt>
    <dgm:pt modelId="{6C866973-0C12-4585-A5F8-88DF35EA9A86}" type="parTrans" cxnId="{183FB679-0FA7-48DD-A078-D75FD4EF4C12}">
      <dgm:prSet/>
      <dgm:spPr/>
      <dgm:t>
        <a:bodyPr/>
        <a:lstStyle/>
        <a:p>
          <a:endParaRPr lang="en-US"/>
        </a:p>
      </dgm:t>
    </dgm:pt>
    <dgm:pt modelId="{3B1E137A-202B-476B-9704-9A1F6264B71E}" type="sibTrans" cxnId="{183FB679-0FA7-48DD-A078-D75FD4EF4C12}">
      <dgm:prSet/>
      <dgm:spPr/>
      <dgm:t>
        <a:bodyPr/>
        <a:lstStyle/>
        <a:p>
          <a:endParaRPr lang="en-US"/>
        </a:p>
      </dgm:t>
    </dgm:pt>
    <dgm:pt modelId="{D78A9F2B-D998-472A-AE4E-6DD1D4D44939}">
      <dgm:prSet phldrT="[Text]"/>
      <dgm:spPr/>
      <dgm:t>
        <a:bodyPr/>
        <a:lstStyle/>
        <a:p>
          <a:r>
            <a:rPr lang="en-US" dirty="0"/>
            <a:t>Event Hub</a:t>
          </a:r>
        </a:p>
      </dgm:t>
    </dgm:pt>
    <dgm:pt modelId="{FC85BFE4-F574-4220-837E-BC8AC6198137}" type="parTrans" cxnId="{590501F6-6E1F-47CE-AD18-E5DCA61AEB64}">
      <dgm:prSet/>
      <dgm:spPr/>
      <dgm:t>
        <a:bodyPr/>
        <a:lstStyle/>
        <a:p>
          <a:endParaRPr lang="en-US"/>
        </a:p>
      </dgm:t>
    </dgm:pt>
    <dgm:pt modelId="{5F3CE378-B1D2-4939-9557-81A84F1287AB}" type="sibTrans" cxnId="{590501F6-6E1F-47CE-AD18-E5DCA61AEB64}">
      <dgm:prSet/>
      <dgm:spPr/>
      <dgm:t>
        <a:bodyPr/>
        <a:lstStyle/>
        <a:p>
          <a:endParaRPr lang="en-US"/>
        </a:p>
      </dgm:t>
    </dgm:pt>
    <dgm:pt modelId="{C9C8ECB3-683D-42B7-AFE7-F8B6AC754D14}">
      <dgm:prSet phldrT="[Text]"/>
      <dgm:spPr/>
      <dgm:t>
        <a:bodyPr/>
        <a:lstStyle/>
        <a:p>
          <a:r>
            <a:rPr lang="en-US" dirty="0"/>
            <a:t>1 MB/s unit in, 2MB/s </a:t>
          </a:r>
          <a:br>
            <a:rPr lang="en-US" dirty="0"/>
          </a:br>
          <a:r>
            <a:rPr lang="en-US" dirty="0"/>
            <a:t>unit out</a:t>
          </a:r>
        </a:p>
      </dgm:t>
    </dgm:pt>
    <dgm:pt modelId="{84E1E70C-0C1C-4A5A-BF2A-79D63C820B08}" type="parTrans" cxnId="{09AC6059-3503-437A-B729-245616DBC0C7}">
      <dgm:prSet/>
      <dgm:spPr/>
      <dgm:t>
        <a:bodyPr/>
        <a:lstStyle/>
        <a:p>
          <a:endParaRPr lang="en-US"/>
        </a:p>
      </dgm:t>
    </dgm:pt>
    <dgm:pt modelId="{60DDF9CE-E14E-4C65-872F-A2063BB757E3}" type="sibTrans" cxnId="{09AC6059-3503-437A-B729-245616DBC0C7}">
      <dgm:prSet/>
      <dgm:spPr/>
      <dgm:t>
        <a:bodyPr/>
        <a:lstStyle/>
        <a:p>
          <a:endParaRPr lang="en-US"/>
        </a:p>
      </dgm:t>
    </dgm:pt>
    <dgm:pt modelId="{344F3677-C47A-4133-87C2-C8E7D8D99104}">
      <dgm:prSet phldrT="[Text]"/>
      <dgm:spPr/>
      <dgm:t>
        <a:bodyPr/>
        <a:lstStyle/>
        <a:p>
          <a:r>
            <a:rPr lang="en-US" dirty="0"/>
            <a:t>Web Jobs</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81C7E509-C09E-45C9-9E53-A05502EC10B0}" type="pres">
      <dgm:prSet presAssocID="{16E4442C-8C77-4AB8-B13C-AFEEAFA753D1}" presName="compNode" presStyleCnt="0"/>
      <dgm:spPr/>
    </dgm:pt>
    <dgm:pt modelId="{566060D4-E82E-477E-A41F-32C70F27CC29}" type="pres">
      <dgm:prSet presAssocID="{16E4442C-8C77-4AB8-B13C-AFEEAFA753D1}" presName="noGeometry" presStyleCnt="0"/>
      <dgm:spPr/>
    </dgm:pt>
    <dgm:pt modelId="{863C3F20-C304-4CAC-A2A5-DDBE45F26894}" type="pres">
      <dgm:prSet presAssocID="{16E4442C-8C77-4AB8-B13C-AFEEAFA753D1}" presName="childTextVisible" presStyleLbl="bgAccFollowNode1" presStyleIdx="0" presStyleCnt="4">
        <dgm:presLayoutVars>
          <dgm:bulletEnabled val="1"/>
        </dgm:presLayoutVars>
      </dgm:prSet>
      <dgm:spPr/>
    </dgm:pt>
    <dgm:pt modelId="{0208ACC1-2C8A-48F4-AD0F-E1A31A9636F4}" type="pres">
      <dgm:prSet presAssocID="{16E4442C-8C77-4AB8-B13C-AFEEAFA753D1}" presName="childTextHidden" presStyleLbl="bgAccFollowNode1" presStyleIdx="0" presStyleCnt="4"/>
      <dgm:spPr/>
    </dgm:pt>
    <dgm:pt modelId="{2BAF0AF5-48A0-4D7E-973A-BE56FEB288DF}" type="pres">
      <dgm:prSet presAssocID="{16E4442C-8C77-4AB8-B13C-AFEEAFA753D1}" presName="parentText" presStyleLbl="node1" presStyleIdx="0" presStyleCnt="4">
        <dgm:presLayoutVars>
          <dgm:chMax val="1"/>
          <dgm:bulletEnabled val="1"/>
        </dgm:presLayoutVars>
      </dgm:prSet>
      <dgm:spPr/>
    </dgm:pt>
    <dgm:pt modelId="{D079131C-A6EC-4771-B7CD-15D4C2807321}" type="pres">
      <dgm:prSet presAssocID="{16E4442C-8C77-4AB8-B13C-AFEEAFA753D1}" presName="aSpace" presStyleCnt="0"/>
      <dgm:spPr/>
    </dgm:pt>
    <dgm:pt modelId="{D78BD1A4-91B7-4A56-BE66-F34CD3232D8F}" type="pres">
      <dgm:prSet presAssocID="{DAC9047D-B043-48EA-B1E7-68E1AC7C886F}" presName="compNode" presStyleCnt="0"/>
      <dgm:spPr/>
    </dgm:pt>
    <dgm:pt modelId="{82439051-309B-484C-BCC3-10422EFC2A7C}" type="pres">
      <dgm:prSet presAssocID="{DAC9047D-B043-48EA-B1E7-68E1AC7C886F}" presName="noGeometry" presStyleCnt="0"/>
      <dgm:spPr/>
    </dgm:pt>
    <dgm:pt modelId="{4130C73E-654A-4BF5-B634-A10E0AEBC646}" type="pres">
      <dgm:prSet presAssocID="{DAC9047D-B043-48EA-B1E7-68E1AC7C886F}" presName="childTextVisible" presStyleLbl="bgAccFollowNode1" presStyleIdx="1" presStyleCnt="4">
        <dgm:presLayoutVars>
          <dgm:bulletEnabled val="1"/>
        </dgm:presLayoutVars>
      </dgm:prSet>
      <dgm:spPr/>
    </dgm:pt>
    <dgm:pt modelId="{28344FD0-C823-49E3-9DE7-BD69165010F6}" type="pres">
      <dgm:prSet presAssocID="{DAC9047D-B043-48EA-B1E7-68E1AC7C886F}" presName="childTextHidden" presStyleLbl="bgAccFollowNode1" presStyleIdx="1" presStyleCnt="4"/>
      <dgm:spPr/>
    </dgm:pt>
    <dgm:pt modelId="{F3C3137A-C819-4D89-82EF-AC0FF2B9BC4C}" type="pres">
      <dgm:prSet presAssocID="{DAC9047D-B043-48EA-B1E7-68E1AC7C886F}" presName="parentText" presStyleLbl="node1" presStyleIdx="1" presStyleCnt="4">
        <dgm:presLayoutVars>
          <dgm:chMax val="1"/>
          <dgm:bulletEnabled val="1"/>
        </dgm:presLayoutVars>
      </dgm:prSet>
      <dgm:spPr/>
    </dgm:pt>
    <dgm:pt modelId="{254F68B1-48E7-41F9-8CE0-ED5D7EC5D835}" type="pres">
      <dgm:prSet presAssocID="{DAC9047D-B043-48EA-B1E7-68E1AC7C886F}" presName="aSpace" presStyleCnt="0"/>
      <dgm:spPr/>
    </dgm:pt>
    <dgm:pt modelId="{5046E47F-A53C-431D-87D1-D2F2E9AC16BF}" type="pres">
      <dgm:prSet presAssocID="{D78A9F2B-D998-472A-AE4E-6DD1D4D44939}" presName="compNode" presStyleCnt="0"/>
      <dgm:spPr/>
    </dgm:pt>
    <dgm:pt modelId="{EFE7E7B5-6BAD-45AB-9D01-6C0CAD8010BA}" type="pres">
      <dgm:prSet presAssocID="{D78A9F2B-D998-472A-AE4E-6DD1D4D44939}" presName="noGeometry" presStyleCnt="0"/>
      <dgm:spPr/>
    </dgm:pt>
    <dgm:pt modelId="{716B1977-1BC1-4CB0-B77A-7F2C2C683AF5}" type="pres">
      <dgm:prSet presAssocID="{D78A9F2B-D998-472A-AE4E-6DD1D4D44939}" presName="childTextVisible" presStyleLbl="bgAccFollowNode1" presStyleIdx="2" presStyleCnt="4">
        <dgm:presLayoutVars>
          <dgm:bulletEnabled val="1"/>
        </dgm:presLayoutVars>
      </dgm:prSet>
      <dgm:spPr/>
    </dgm:pt>
    <dgm:pt modelId="{551A5E42-47A8-4FD0-8509-704198F2BEA8}" type="pres">
      <dgm:prSet presAssocID="{D78A9F2B-D998-472A-AE4E-6DD1D4D44939}" presName="childTextHidden" presStyleLbl="bgAccFollowNode1" presStyleIdx="2" presStyleCnt="4"/>
      <dgm:spPr/>
    </dgm:pt>
    <dgm:pt modelId="{1299FF3F-C241-443B-8A52-AC87278961F4}" type="pres">
      <dgm:prSet presAssocID="{D78A9F2B-D998-472A-AE4E-6DD1D4D44939}" presName="parentText" presStyleLbl="node1" presStyleIdx="2" presStyleCnt="4">
        <dgm:presLayoutVars>
          <dgm:chMax val="1"/>
          <dgm:bulletEnabled val="1"/>
        </dgm:presLayoutVars>
      </dgm:prSet>
      <dgm:spPr/>
    </dgm:pt>
    <dgm:pt modelId="{697536EB-CD7B-4A76-ACDC-E20E82E7C725}" type="pres">
      <dgm:prSet presAssocID="{D78A9F2B-D998-472A-AE4E-6DD1D4D44939}" presName="aSpace" presStyleCnt="0"/>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3" presStyleCnt="4">
        <dgm:presLayoutVars>
          <dgm:bulletEnabled val="1"/>
        </dgm:presLayoutVars>
      </dgm:prSet>
      <dgm:spPr/>
    </dgm:pt>
    <dgm:pt modelId="{0506FA5D-2AD6-4ED7-9F4A-36D38474AF78}" type="pres">
      <dgm:prSet presAssocID="{344F3677-C47A-4133-87C2-C8E7D8D99104}" presName="childTextHidden" presStyleLbl="bgAccFollowNode1" presStyleIdx="3" presStyleCnt="4"/>
      <dgm:spPr/>
    </dgm:pt>
    <dgm:pt modelId="{F6A115DD-636D-485C-AF30-6847F2919C34}" type="pres">
      <dgm:prSet presAssocID="{344F3677-C47A-4133-87C2-C8E7D8D99104}" presName="parentText" presStyleLbl="node1" presStyleIdx="3" presStyleCnt="4">
        <dgm:presLayoutVars>
          <dgm:chMax val="1"/>
          <dgm:bulletEnabled val="1"/>
        </dgm:presLayoutVars>
      </dgm:prSet>
      <dgm:spPr/>
    </dgm:pt>
  </dgm:ptLst>
  <dgm:cxnLst>
    <dgm:cxn modelId="{09AC6059-3503-437A-B729-245616DBC0C7}" srcId="{D78A9F2B-D998-472A-AE4E-6DD1D4D44939}" destId="{C9C8ECB3-683D-42B7-AFE7-F8B6AC754D14}" srcOrd="0" destOrd="0" parTransId="{84E1E70C-0C1C-4A5A-BF2A-79D63C820B08}" sibTransId="{60DDF9CE-E14E-4C65-872F-A2063BB757E3}"/>
    <dgm:cxn modelId="{3B89A127-8B8B-4243-BC10-03009C6A2A48}" type="presOf" srcId="{344F3677-C47A-4133-87C2-C8E7D8D99104}" destId="{F6A115DD-636D-485C-AF30-6847F2919C34}" srcOrd="0" destOrd="0" presId="urn:microsoft.com/office/officeart/2005/8/layout/hProcess6"/>
    <dgm:cxn modelId="{7D09363C-75B2-4E5B-B68C-08A887F7044A}" type="presOf" srcId="{DAC9047D-B043-48EA-B1E7-68E1AC7C886F}" destId="{F3C3137A-C819-4D89-82EF-AC0FF2B9BC4C}" srcOrd="0" destOrd="0" presId="urn:microsoft.com/office/officeart/2005/8/layout/hProcess6"/>
    <dgm:cxn modelId="{5DFE9DE7-B89B-4F3A-9481-C015289E58EA}" type="presOf" srcId="{8CE93D84-8894-46C3-9DA4-6962A582AF41}" destId="{863C3F20-C304-4CAC-A2A5-DDBE45F26894}" srcOrd="0" destOrd="0" presId="urn:microsoft.com/office/officeart/2005/8/layout/hProcess6"/>
    <dgm:cxn modelId="{1DB5B623-B7BF-43DB-9967-3AB0CC81849D}" srcId="{9A9B1EEB-6B35-48CC-972C-2FA6A2B5D8C9}" destId="{344F3677-C47A-4133-87C2-C8E7D8D99104}" srcOrd="3" destOrd="0" parTransId="{54D6196B-FB09-43A6-9D0A-7A96AEC678B3}" sibTransId="{8795312A-C9BA-43D2-AC03-E6EEC3D12671}"/>
    <dgm:cxn modelId="{AC67A17B-8F23-48A3-89F8-D4A8DA961732}" type="presOf" srcId="{D78A9F2B-D998-472A-AE4E-6DD1D4D44939}" destId="{1299FF3F-C241-443B-8A52-AC87278961F4}" srcOrd="0" destOrd="0" presId="urn:microsoft.com/office/officeart/2005/8/layout/hProcess6"/>
    <dgm:cxn modelId="{22E70CA4-D697-4D90-B5D5-FBB4A674593C}" srcId="{16E4442C-8C77-4AB8-B13C-AFEEAFA753D1}" destId="{8CE93D84-8894-46C3-9DA4-6962A582AF41}" srcOrd="0" destOrd="0" parTransId="{5AA17D52-23E4-407C-ABC4-A487F5F677D6}" sibTransId="{67B22867-D584-4B17-8CE9-3D18A40A2FB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56663689-0C62-4C28-9416-9784354CD59E}" type="presOf" srcId="{C9C8ECB3-683D-42B7-AFE7-F8B6AC754D14}" destId="{551A5E42-47A8-4FD0-8509-704198F2BEA8}" srcOrd="1" destOrd="0" presId="urn:microsoft.com/office/officeart/2005/8/layout/hProcess6"/>
    <dgm:cxn modelId="{183FB679-0FA7-48DD-A078-D75FD4EF4C12}" srcId="{DAC9047D-B043-48EA-B1E7-68E1AC7C886F}" destId="{3504A9CC-7FA7-42DF-A329-5ECE49AE8620}" srcOrd="0" destOrd="0" parTransId="{6C866973-0C12-4585-A5F8-88DF35EA9A86}" sibTransId="{3B1E137A-202B-476B-9704-9A1F6264B71E}"/>
    <dgm:cxn modelId="{13BA147B-C45A-499E-BA21-34F7C58D3688}" type="presOf" srcId="{C9C8ECB3-683D-42B7-AFE7-F8B6AC754D14}" destId="{716B1977-1BC1-4CB0-B77A-7F2C2C683AF5}" srcOrd="0" destOrd="0" presId="urn:microsoft.com/office/officeart/2005/8/layout/hProcess6"/>
    <dgm:cxn modelId="{2570CD09-869E-4922-9569-C49CFE71FFF7}" type="presOf" srcId="{16E4442C-8C77-4AB8-B13C-AFEEAFA753D1}" destId="{2BAF0AF5-48A0-4D7E-973A-BE56FEB288DF}" srcOrd="0" destOrd="0" presId="urn:microsoft.com/office/officeart/2005/8/layout/hProcess6"/>
    <dgm:cxn modelId="{283B0434-7050-404A-BE55-D9C9E54CDAF5}" type="presOf" srcId="{14D3B2F1-C3E3-43E5-90CF-DBD6293637A1}" destId="{22F61097-3DCC-4725-842F-3F522C63A5AF}" srcOrd="0" destOrd="0" presId="urn:microsoft.com/office/officeart/2005/8/layout/hProcess6"/>
    <dgm:cxn modelId="{D2254EDA-7D2B-4CD2-8BE8-473D17B76312}" type="presOf" srcId="{8CE93D84-8894-46C3-9DA4-6962A582AF41}" destId="{0208ACC1-2C8A-48F4-AD0F-E1A31A9636F4}" srcOrd="1" destOrd="0" presId="urn:microsoft.com/office/officeart/2005/8/layout/hProcess6"/>
    <dgm:cxn modelId="{39B43865-5A09-4914-9399-35A81191F6F3}" type="presOf" srcId="{3504A9CC-7FA7-42DF-A329-5ECE49AE8620}" destId="{4130C73E-654A-4BF5-B634-A10E0AEBC646}" srcOrd="0" destOrd="0" presId="urn:microsoft.com/office/officeart/2005/8/layout/hProcess6"/>
    <dgm:cxn modelId="{E4BF6620-75FA-40CB-AB38-8C1A2F9BCF93}" srcId="{9A9B1EEB-6B35-48CC-972C-2FA6A2B5D8C9}" destId="{16E4442C-8C77-4AB8-B13C-AFEEAFA753D1}" srcOrd="0" destOrd="0" parTransId="{7381C062-2E15-4E39-A320-9B2E18FFD031}" sibTransId="{443150BA-BB3F-47FB-9291-2D15B8C1388A}"/>
    <dgm:cxn modelId="{9F97D515-3EA7-4992-9F64-1471E9589577}" type="presOf" srcId="{3504A9CC-7FA7-42DF-A329-5ECE49AE8620}" destId="{28344FD0-C823-49E3-9DE7-BD69165010F6}" srcOrd="1" destOrd="0" presId="urn:microsoft.com/office/officeart/2005/8/layout/hProcess6"/>
    <dgm:cxn modelId="{001FBB47-8E9D-42AF-9474-D1DAA76B1F37}" srcId="{344F3677-C47A-4133-87C2-C8E7D8D99104}" destId="{14D3B2F1-C3E3-43E5-90CF-DBD6293637A1}" srcOrd="0" destOrd="0" parTransId="{E09A88CE-DB57-42B3-B63A-B4C892D7785F}" sibTransId="{BF3FB3CE-C0ED-468F-8DEC-0EA3007C281D}"/>
    <dgm:cxn modelId="{64BEA9C1-A64F-433F-A216-93F5FC4DD7F7}" srcId="{9A9B1EEB-6B35-48CC-972C-2FA6A2B5D8C9}" destId="{DAC9047D-B043-48EA-B1E7-68E1AC7C886F}" srcOrd="1" destOrd="0" parTransId="{7423B97C-63C9-4EF1-BD94-2C55ABEF1E20}" sibTransId="{E0FFA01C-7AD6-4C1F-943B-D4156E731F02}"/>
    <dgm:cxn modelId="{590501F6-6E1F-47CE-AD18-E5DCA61AEB64}" srcId="{9A9B1EEB-6B35-48CC-972C-2FA6A2B5D8C9}" destId="{D78A9F2B-D998-472A-AE4E-6DD1D4D44939}" srcOrd="2" destOrd="0" parTransId="{FC85BFE4-F574-4220-837E-BC8AC6198137}" sibTransId="{5F3CE378-B1D2-4939-9557-81A84F1287AB}"/>
    <dgm:cxn modelId="{009FE462-1C60-4F81-B4D3-C68823CC0BD4}" type="presParOf" srcId="{9F3E6272-56F1-4A03-A481-3943B9DEB4DF}" destId="{81C7E509-C09E-45C9-9E53-A05502EC10B0}" srcOrd="0" destOrd="0" presId="urn:microsoft.com/office/officeart/2005/8/layout/hProcess6"/>
    <dgm:cxn modelId="{B7462C14-A84F-4871-8043-983044EDE2A1}" type="presParOf" srcId="{81C7E509-C09E-45C9-9E53-A05502EC10B0}" destId="{566060D4-E82E-477E-A41F-32C70F27CC29}" srcOrd="0" destOrd="0" presId="urn:microsoft.com/office/officeart/2005/8/layout/hProcess6"/>
    <dgm:cxn modelId="{6F30FAF7-84D7-49BB-9BF7-F8405903216B}" type="presParOf" srcId="{81C7E509-C09E-45C9-9E53-A05502EC10B0}" destId="{863C3F20-C304-4CAC-A2A5-DDBE45F26894}" srcOrd="1" destOrd="0" presId="urn:microsoft.com/office/officeart/2005/8/layout/hProcess6"/>
    <dgm:cxn modelId="{205F40C1-C66F-45D3-B0A6-298A1EBD6AD2}" type="presParOf" srcId="{81C7E509-C09E-45C9-9E53-A05502EC10B0}" destId="{0208ACC1-2C8A-48F4-AD0F-E1A31A9636F4}" srcOrd="2" destOrd="0" presId="urn:microsoft.com/office/officeart/2005/8/layout/hProcess6"/>
    <dgm:cxn modelId="{9E61A106-7365-4CA2-A9C9-FD4C6A5C29C3}" type="presParOf" srcId="{81C7E509-C09E-45C9-9E53-A05502EC10B0}" destId="{2BAF0AF5-48A0-4D7E-973A-BE56FEB288DF}" srcOrd="3" destOrd="0" presId="urn:microsoft.com/office/officeart/2005/8/layout/hProcess6"/>
    <dgm:cxn modelId="{CA10CBFC-5334-4932-B69D-5B5DD2A4D7BD}" type="presParOf" srcId="{9F3E6272-56F1-4A03-A481-3943B9DEB4DF}" destId="{D079131C-A6EC-4771-B7CD-15D4C2807321}" srcOrd="1" destOrd="0" presId="urn:microsoft.com/office/officeart/2005/8/layout/hProcess6"/>
    <dgm:cxn modelId="{63626F3D-7F2A-47DC-8323-8556AF00F64E}" type="presParOf" srcId="{9F3E6272-56F1-4A03-A481-3943B9DEB4DF}" destId="{D78BD1A4-91B7-4A56-BE66-F34CD3232D8F}" srcOrd="2" destOrd="0" presId="urn:microsoft.com/office/officeart/2005/8/layout/hProcess6"/>
    <dgm:cxn modelId="{0B28A3CC-1902-43C3-835E-C0A6BE077C6F}" type="presParOf" srcId="{D78BD1A4-91B7-4A56-BE66-F34CD3232D8F}" destId="{82439051-309B-484C-BCC3-10422EFC2A7C}" srcOrd="0" destOrd="0" presId="urn:microsoft.com/office/officeart/2005/8/layout/hProcess6"/>
    <dgm:cxn modelId="{D4BD743A-F50D-43D3-8DB3-A7B456F84773}" type="presParOf" srcId="{D78BD1A4-91B7-4A56-BE66-F34CD3232D8F}" destId="{4130C73E-654A-4BF5-B634-A10E0AEBC646}" srcOrd="1" destOrd="0" presId="urn:microsoft.com/office/officeart/2005/8/layout/hProcess6"/>
    <dgm:cxn modelId="{D7FB9B0B-02A6-4F9D-A188-96739D31854D}" type="presParOf" srcId="{D78BD1A4-91B7-4A56-BE66-F34CD3232D8F}" destId="{28344FD0-C823-49E3-9DE7-BD69165010F6}" srcOrd="2" destOrd="0" presId="urn:microsoft.com/office/officeart/2005/8/layout/hProcess6"/>
    <dgm:cxn modelId="{0DD9ECEF-42CE-445E-8C84-C472884FD821}" type="presParOf" srcId="{D78BD1A4-91B7-4A56-BE66-F34CD3232D8F}" destId="{F3C3137A-C819-4D89-82EF-AC0FF2B9BC4C}" srcOrd="3" destOrd="0" presId="urn:microsoft.com/office/officeart/2005/8/layout/hProcess6"/>
    <dgm:cxn modelId="{5BF52A36-C79E-42F7-8617-A77EC5782168}" type="presParOf" srcId="{9F3E6272-56F1-4A03-A481-3943B9DEB4DF}" destId="{254F68B1-48E7-41F9-8CE0-ED5D7EC5D835}" srcOrd="3" destOrd="0" presId="urn:microsoft.com/office/officeart/2005/8/layout/hProcess6"/>
    <dgm:cxn modelId="{FB5B2CA6-836C-4DD1-9833-6CBEC8FFD881}" type="presParOf" srcId="{9F3E6272-56F1-4A03-A481-3943B9DEB4DF}" destId="{5046E47F-A53C-431D-87D1-D2F2E9AC16BF}" srcOrd="4" destOrd="0" presId="urn:microsoft.com/office/officeart/2005/8/layout/hProcess6"/>
    <dgm:cxn modelId="{B2DD7767-406B-4401-BC9F-EDEBE4CF62CA}" type="presParOf" srcId="{5046E47F-A53C-431D-87D1-D2F2E9AC16BF}" destId="{EFE7E7B5-6BAD-45AB-9D01-6C0CAD8010BA}" srcOrd="0" destOrd="0" presId="urn:microsoft.com/office/officeart/2005/8/layout/hProcess6"/>
    <dgm:cxn modelId="{2DBD2686-4479-47C8-A5C7-347B649511F5}" type="presParOf" srcId="{5046E47F-A53C-431D-87D1-D2F2E9AC16BF}" destId="{716B1977-1BC1-4CB0-B77A-7F2C2C683AF5}" srcOrd="1" destOrd="0" presId="urn:microsoft.com/office/officeart/2005/8/layout/hProcess6"/>
    <dgm:cxn modelId="{5F497A77-4845-40BB-88BA-1E54F61F1953}" type="presParOf" srcId="{5046E47F-A53C-431D-87D1-D2F2E9AC16BF}" destId="{551A5E42-47A8-4FD0-8509-704198F2BEA8}" srcOrd="2" destOrd="0" presId="urn:microsoft.com/office/officeart/2005/8/layout/hProcess6"/>
    <dgm:cxn modelId="{299BFAC5-D060-424A-BDCC-24C13815DDFF}" type="presParOf" srcId="{5046E47F-A53C-431D-87D1-D2F2E9AC16BF}" destId="{1299FF3F-C241-443B-8A52-AC87278961F4}" srcOrd="3" destOrd="0" presId="urn:microsoft.com/office/officeart/2005/8/layout/hProcess6"/>
    <dgm:cxn modelId="{9FDBAE74-7762-45B3-A711-8A983588A13D}" type="presParOf" srcId="{9F3E6272-56F1-4A03-A481-3943B9DEB4DF}" destId="{697536EB-CD7B-4A76-ACDC-E20E82E7C725}" srcOrd="5" destOrd="0" presId="urn:microsoft.com/office/officeart/2005/8/layout/hProcess6"/>
    <dgm:cxn modelId="{DF906474-0A48-43A4-9DF1-AE35923F5A53}" type="presParOf" srcId="{9F3E6272-56F1-4A03-A481-3943B9DEB4DF}" destId="{1BA8C209-8F66-4798-B152-BAA4383A962C}" srcOrd="6"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344F3677-C47A-4133-87C2-C8E7D8D99104}">
      <dgm:prSet phldrT="[Text]"/>
      <dgm:spPr/>
      <dgm:t>
        <a:bodyPr/>
        <a:lstStyle/>
        <a:p>
          <a:r>
            <a:rPr lang="en-US" dirty="0"/>
            <a:t>Web</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1E492376-5058-454A-9BD7-66EE6BB6A5FC}">
      <dgm:prSet phldrT="[Text]"/>
      <dgm:spPr/>
      <dgm:t>
        <a:bodyPr/>
        <a:lstStyle/>
        <a:p>
          <a:r>
            <a:rPr lang="en-US" dirty="0" err="1"/>
            <a:t>IoT</a:t>
          </a:r>
          <a:r>
            <a:rPr lang="en-US" dirty="0"/>
            <a:t> Hub</a:t>
          </a:r>
        </a:p>
      </dgm:t>
    </dgm:pt>
    <dgm:pt modelId="{0ADF2218-BBA5-4AB3-A8F7-751C167BE9B7}" type="parTrans" cxnId="{37CC9C4D-7E5F-4B25-9500-54FEDC40EFB5}">
      <dgm:prSet/>
      <dgm:spPr/>
      <dgm:t>
        <a:bodyPr/>
        <a:lstStyle/>
        <a:p>
          <a:endParaRPr lang="en-US"/>
        </a:p>
      </dgm:t>
    </dgm:pt>
    <dgm:pt modelId="{4E7D7411-4AE6-467B-BDB5-D7F9EB60D2E2}" type="sibTrans" cxnId="{37CC9C4D-7E5F-4B25-9500-54FEDC40EFB5}">
      <dgm:prSet/>
      <dgm:spPr/>
      <dgm:t>
        <a:bodyPr/>
        <a:lstStyle/>
        <a:p>
          <a:endParaRPr lang="en-US"/>
        </a:p>
      </dgm:t>
    </dgm:pt>
    <dgm:pt modelId="{F1274091-0EE5-4575-9B61-DC9F96FB8AD8}">
      <dgm:prSet phldrT="[Text]"/>
      <dgm:spPr/>
      <dgm:t>
        <a:bodyPr/>
        <a:lstStyle/>
        <a:p>
          <a:r>
            <a:rPr lang="en-US" dirty="0"/>
            <a:t>6M 4KB </a:t>
          </a:r>
          <a:r>
            <a:rPr lang="en-US" dirty="0" err="1"/>
            <a:t>msgs</a:t>
          </a:r>
          <a:r>
            <a:rPr lang="en-US" dirty="0"/>
            <a:t> per day</a:t>
          </a:r>
        </a:p>
      </dgm:t>
    </dgm:pt>
    <dgm:pt modelId="{60AF2361-7D0E-4632-8A25-52092E123CEA}" type="parTrans" cxnId="{27F75D0E-3F6E-4721-9BAB-B87D20A61EC4}">
      <dgm:prSet/>
      <dgm:spPr/>
      <dgm:t>
        <a:bodyPr/>
        <a:lstStyle/>
        <a:p>
          <a:endParaRPr lang="en-US"/>
        </a:p>
      </dgm:t>
    </dgm:pt>
    <dgm:pt modelId="{4C288CB8-FADF-40A6-9A61-EDCDF8CD5DFB}" type="sibTrans" cxnId="{27F75D0E-3F6E-4721-9BAB-B87D20A61EC4}">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0" presStyleCnt="2">
        <dgm:presLayoutVars>
          <dgm:bulletEnabled val="1"/>
        </dgm:presLayoutVars>
      </dgm:prSet>
      <dgm:spPr/>
    </dgm:pt>
    <dgm:pt modelId="{0506FA5D-2AD6-4ED7-9F4A-36D38474AF78}" type="pres">
      <dgm:prSet presAssocID="{344F3677-C47A-4133-87C2-C8E7D8D99104}" presName="childTextHidden" presStyleLbl="bgAccFollowNode1" presStyleIdx="0" presStyleCnt="2"/>
      <dgm:spPr/>
    </dgm:pt>
    <dgm:pt modelId="{F6A115DD-636D-485C-AF30-6847F2919C34}" type="pres">
      <dgm:prSet presAssocID="{344F3677-C47A-4133-87C2-C8E7D8D99104}" presName="parentText" presStyleLbl="node1" presStyleIdx="0" presStyleCnt="2">
        <dgm:presLayoutVars>
          <dgm:chMax val="1"/>
          <dgm:bulletEnabled val="1"/>
        </dgm:presLayoutVars>
      </dgm:prSet>
      <dgm:spPr/>
    </dgm:pt>
    <dgm:pt modelId="{BF11D0DE-BC7A-4DF2-AA3D-7FE1DC252703}" type="pres">
      <dgm:prSet presAssocID="{344F3677-C47A-4133-87C2-C8E7D8D99104}" presName="aSpace" presStyleCnt="0"/>
      <dgm:spPr/>
    </dgm:pt>
    <dgm:pt modelId="{FB42800D-1570-4CE6-85F1-9B32C9E249B4}" type="pres">
      <dgm:prSet presAssocID="{1E492376-5058-454A-9BD7-66EE6BB6A5FC}" presName="compNode" presStyleCnt="0"/>
      <dgm:spPr/>
    </dgm:pt>
    <dgm:pt modelId="{A799A385-C194-4353-AC2A-0D1C3A8B511E}" type="pres">
      <dgm:prSet presAssocID="{1E492376-5058-454A-9BD7-66EE6BB6A5FC}" presName="noGeometry" presStyleCnt="0"/>
      <dgm:spPr/>
    </dgm:pt>
    <dgm:pt modelId="{D7CA2DE7-146D-4BC6-8097-769DC77225ED}" type="pres">
      <dgm:prSet presAssocID="{1E492376-5058-454A-9BD7-66EE6BB6A5FC}" presName="childTextVisible" presStyleLbl="bgAccFollowNode1" presStyleIdx="1" presStyleCnt="2">
        <dgm:presLayoutVars>
          <dgm:bulletEnabled val="1"/>
        </dgm:presLayoutVars>
      </dgm:prSet>
      <dgm:spPr/>
    </dgm:pt>
    <dgm:pt modelId="{3E6123CE-CECE-49C3-A168-818ABF1286D8}" type="pres">
      <dgm:prSet presAssocID="{1E492376-5058-454A-9BD7-66EE6BB6A5FC}" presName="childTextHidden" presStyleLbl="bgAccFollowNode1" presStyleIdx="1" presStyleCnt="2"/>
      <dgm:spPr/>
    </dgm:pt>
    <dgm:pt modelId="{5BECF6C5-7758-495C-AB68-C9664343714F}" type="pres">
      <dgm:prSet presAssocID="{1E492376-5058-454A-9BD7-66EE6BB6A5FC}" presName="parentText" presStyleLbl="node1" presStyleIdx="1" presStyleCnt="2">
        <dgm:presLayoutVars>
          <dgm:chMax val="1"/>
          <dgm:bulletEnabled val="1"/>
        </dgm:presLayoutVars>
      </dgm:prSet>
      <dgm:spPr/>
    </dgm:pt>
  </dgm:ptLst>
  <dgm:cxnLst>
    <dgm:cxn modelId="{D10BB446-0144-4874-A54F-A9A29ECAEA56}" type="presOf" srcId="{F1274091-0EE5-4575-9B61-DC9F96FB8AD8}" destId="{D7CA2DE7-146D-4BC6-8097-769DC77225ED}" srcOrd="0" destOrd="0" presId="urn:microsoft.com/office/officeart/2005/8/layout/hProcess6"/>
    <dgm:cxn modelId="{27F75D0E-3F6E-4721-9BAB-B87D20A61EC4}" srcId="{1E492376-5058-454A-9BD7-66EE6BB6A5FC}" destId="{F1274091-0EE5-4575-9B61-DC9F96FB8AD8}" srcOrd="0" destOrd="0" parTransId="{60AF2361-7D0E-4632-8A25-52092E123CEA}" sibTransId="{4C288CB8-FADF-40A6-9A61-EDCDF8CD5DFB}"/>
    <dgm:cxn modelId="{3B89A127-8B8B-4243-BC10-03009C6A2A48}" type="presOf" srcId="{344F3677-C47A-4133-87C2-C8E7D8D99104}" destId="{F6A115DD-636D-485C-AF30-6847F2919C34}" srcOrd="0" destOrd="0" presId="urn:microsoft.com/office/officeart/2005/8/layout/hProcess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283B0434-7050-404A-BE55-D9C9E54CDAF5}" type="presOf" srcId="{14D3B2F1-C3E3-43E5-90CF-DBD6293637A1}" destId="{22F61097-3DCC-4725-842F-3F522C63A5AF}" srcOrd="0" destOrd="0" presId="urn:microsoft.com/office/officeart/2005/8/layout/hProcess6"/>
    <dgm:cxn modelId="{37CC9C4D-7E5F-4B25-9500-54FEDC40EFB5}" srcId="{9A9B1EEB-6B35-48CC-972C-2FA6A2B5D8C9}" destId="{1E492376-5058-454A-9BD7-66EE6BB6A5FC}" srcOrd="1" destOrd="0" parTransId="{0ADF2218-BBA5-4AB3-A8F7-751C167BE9B7}" sibTransId="{4E7D7411-4AE6-467B-BDB5-D7F9EB60D2E2}"/>
    <dgm:cxn modelId="{ABA9CB94-E23F-46A8-9EFF-664E8C970985}" type="presOf" srcId="{F1274091-0EE5-4575-9B61-DC9F96FB8AD8}" destId="{3E6123CE-CECE-49C3-A168-818ABF1286D8}" srcOrd="1" destOrd="0" presId="urn:microsoft.com/office/officeart/2005/8/layout/hProcess6"/>
    <dgm:cxn modelId="{F7CF0384-2263-4A9D-B17C-7FDB527B3249}" type="presOf" srcId="{1E492376-5058-454A-9BD7-66EE6BB6A5FC}" destId="{5BECF6C5-7758-495C-AB68-C9664343714F}" srcOrd="0" destOrd="0" presId="urn:microsoft.com/office/officeart/2005/8/layout/hProcess6"/>
    <dgm:cxn modelId="{1DB5B623-B7BF-43DB-9967-3AB0CC81849D}" srcId="{9A9B1EEB-6B35-48CC-972C-2FA6A2B5D8C9}" destId="{344F3677-C47A-4133-87C2-C8E7D8D99104}" srcOrd="0" destOrd="0" parTransId="{54D6196B-FB09-43A6-9D0A-7A96AEC678B3}" sibTransId="{8795312A-C9BA-43D2-AC03-E6EEC3D12671}"/>
    <dgm:cxn modelId="{001FBB47-8E9D-42AF-9474-D1DAA76B1F37}" srcId="{344F3677-C47A-4133-87C2-C8E7D8D99104}" destId="{14D3B2F1-C3E3-43E5-90CF-DBD6293637A1}" srcOrd="0" destOrd="0" parTransId="{E09A88CE-DB57-42B3-B63A-B4C892D7785F}" sibTransId="{BF3FB3CE-C0ED-468F-8DEC-0EA3007C281D}"/>
    <dgm:cxn modelId="{DF906474-0A48-43A4-9DF1-AE35923F5A53}" type="presParOf" srcId="{9F3E6272-56F1-4A03-A481-3943B9DEB4DF}" destId="{1BA8C209-8F66-4798-B152-BAA4383A962C}" srcOrd="0"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 modelId="{B55DA8BC-0070-4ACF-89D1-F3A18EA82BDB}" type="presParOf" srcId="{9F3E6272-56F1-4A03-A481-3943B9DEB4DF}" destId="{BF11D0DE-BC7A-4DF2-AA3D-7FE1DC252703}" srcOrd="1" destOrd="0" presId="urn:microsoft.com/office/officeart/2005/8/layout/hProcess6"/>
    <dgm:cxn modelId="{62515FC2-21AA-4410-A7F7-B65F93163B59}" type="presParOf" srcId="{9F3E6272-56F1-4A03-A481-3943B9DEB4DF}" destId="{FB42800D-1570-4CE6-85F1-9B32C9E249B4}" srcOrd="2" destOrd="0" presId="urn:microsoft.com/office/officeart/2005/8/layout/hProcess6"/>
    <dgm:cxn modelId="{94DDEAD6-CB48-4B2B-A2C3-A36476374E06}" type="presParOf" srcId="{FB42800D-1570-4CE6-85F1-9B32C9E249B4}" destId="{A799A385-C194-4353-AC2A-0D1C3A8B511E}" srcOrd="0" destOrd="0" presId="urn:microsoft.com/office/officeart/2005/8/layout/hProcess6"/>
    <dgm:cxn modelId="{3E41BF40-8C2A-4B5F-BA62-84720B42A611}" type="presParOf" srcId="{FB42800D-1570-4CE6-85F1-9B32C9E249B4}" destId="{D7CA2DE7-146D-4BC6-8097-769DC77225ED}" srcOrd="1" destOrd="0" presId="urn:microsoft.com/office/officeart/2005/8/layout/hProcess6"/>
    <dgm:cxn modelId="{2579C02B-EA84-4AEF-A7D8-4B2E4ABD473B}" type="presParOf" srcId="{FB42800D-1570-4CE6-85F1-9B32C9E249B4}" destId="{3E6123CE-CECE-49C3-A168-818ABF1286D8}" srcOrd="2" destOrd="0" presId="urn:microsoft.com/office/officeart/2005/8/layout/hProcess6"/>
    <dgm:cxn modelId="{1B3B8815-5F95-4300-9903-F7FD2C0C13B2}" type="presParOf" srcId="{FB42800D-1570-4CE6-85F1-9B32C9E249B4}" destId="{5BECF6C5-7758-495C-AB68-C9664343714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C3F20-C304-4CAC-A2A5-DDBE45F26894}">
      <dsp:nvSpPr>
        <dsp:cNvPr id="0" name=""/>
        <dsp:cNvSpPr/>
      </dsp:nvSpPr>
      <dsp:spPr>
        <a:xfrm>
          <a:off x="984373"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1485781" y="262976"/>
        <a:ext cx="977745" cy="1227222"/>
      </dsp:txXfrm>
    </dsp:sp>
    <dsp:sp modelId="{2BAF0AF5-48A0-4D7E-973A-BE56FEB288DF}">
      <dsp:nvSpPr>
        <dsp:cNvPr id="0" name=""/>
        <dsp:cNvSpPr/>
      </dsp:nvSpPr>
      <dsp:spPr>
        <a:xfrm>
          <a:off x="482965"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629824" y="522038"/>
        <a:ext cx="709097" cy="709097"/>
      </dsp:txXfrm>
    </dsp:sp>
    <dsp:sp modelId="{4130C73E-654A-4BF5-B634-A10E0AEBC646}">
      <dsp:nvSpPr>
        <dsp:cNvPr id="0" name=""/>
        <dsp:cNvSpPr/>
      </dsp:nvSpPr>
      <dsp:spPr>
        <a:xfrm>
          <a:off x="3628695"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a:t>
          </a:r>
        </a:p>
      </dsp:txBody>
      <dsp:txXfrm>
        <a:off x="4130103" y="262976"/>
        <a:ext cx="977745" cy="1227222"/>
      </dsp:txXfrm>
    </dsp:sp>
    <dsp:sp modelId="{F3C3137A-C819-4D89-82EF-AC0FF2B9BC4C}">
      <dsp:nvSpPr>
        <dsp:cNvPr id="0" name=""/>
        <dsp:cNvSpPr/>
      </dsp:nvSpPr>
      <dsp:spPr>
        <a:xfrm>
          <a:off x="3127287"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ASA</a:t>
          </a:r>
        </a:p>
      </dsp:txBody>
      <dsp:txXfrm>
        <a:off x="3274146" y="522038"/>
        <a:ext cx="709097" cy="709097"/>
      </dsp:txXfrm>
    </dsp:sp>
    <dsp:sp modelId="{716B1977-1BC1-4CB0-B77A-7F2C2C683AF5}">
      <dsp:nvSpPr>
        <dsp:cNvPr id="0" name=""/>
        <dsp:cNvSpPr/>
      </dsp:nvSpPr>
      <dsp:spPr>
        <a:xfrm>
          <a:off x="6273017"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 in, 2MB/s </a:t>
          </a:r>
          <a:br>
            <a:rPr lang="en-US" sz="1900" kern="1200" dirty="0"/>
          </a:br>
          <a:r>
            <a:rPr lang="en-US" sz="1900" kern="1200" dirty="0"/>
            <a:t>unit out</a:t>
          </a:r>
        </a:p>
      </dsp:txBody>
      <dsp:txXfrm>
        <a:off x="6774425" y="262976"/>
        <a:ext cx="977745" cy="1227222"/>
      </dsp:txXfrm>
    </dsp:sp>
    <dsp:sp modelId="{1299FF3F-C241-443B-8A52-AC87278961F4}">
      <dsp:nvSpPr>
        <dsp:cNvPr id="0" name=""/>
        <dsp:cNvSpPr/>
      </dsp:nvSpPr>
      <dsp:spPr>
        <a:xfrm>
          <a:off x="5771610"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Event Hub</a:t>
          </a:r>
        </a:p>
      </dsp:txBody>
      <dsp:txXfrm>
        <a:off x="5918469" y="522038"/>
        <a:ext cx="709097" cy="709097"/>
      </dsp:txXfrm>
    </dsp:sp>
    <dsp:sp modelId="{22F61097-3DCC-4725-842F-3F522C63A5AF}">
      <dsp:nvSpPr>
        <dsp:cNvPr id="0" name=""/>
        <dsp:cNvSpPr/>
      </dsp:nvSpPr>
      <dsp:spPr>
        <a:xfrm>
          <a:off x="8917340"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9418747" y="262976"/>
        <a:ext cx="977745" cy="1227222"/>
      </dsp:txXfrm>
    </dsp:sp>
    <dsp:sp modelId="{F6A115DD-636D-485C-AF30-6847F2919C34}">
      <dsp:nvSpPr>
        <dsp:cNvPr id="0" name=""/>
        <dsp:cNvSpPr/>
      </dsp:nvSpPr>
      <dsp:spPr>
        <a:xfrm>
          <a:off x="8415932"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 Jobs</a:t>
          </a:r>
        </a:p>
      </dsp:txBody>
      <dsp:txXfrm>
        <a:off x="8562791" y="522038"/>
        <a:ext cx="709097" cy="709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61097-3DCC-4725-842F-3F522C63A5AF}">
      <dsp:nvSpPr>
        <dsp:cNvPr id="0" name=""/>
        <dsp:cNvSpPr/>
      </dsp:nvSpPr>
      <dsp:spPr>
        <a:xfrm>
          <a:off x="3558244"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4059651" y="262976"/>
        <a:ext cx="977745" cy="1227222"/>
      </dsp:txXfrm>
    </dsp:sp>
    <dsp:sp modelId="{F6A115DD-636D-485C-AF30-6847F2919C34}">
      <dsp:nvSpPr>
        <dsp:cNvPr id="0" name=""/>
        <dsp:cNvSpPr/>
      </dsp:nvSpPr>
      <dsp:spPr>
        <a:xfrm>
          <a:off x="3056836"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a:t>
          </a:r>
        </a:p>
      </dsp:txBody>
      <dsp:txXfrm>
        <a:off x="3203695" y="522038"/>
        <a:ext cx="709097" cy="709097"/>
      </dsp:txXfrm>
    </dsp:sp>
    <dsp:sp modelId="{D7CA2DE7-146D-4BC6-8097-769DC77225ED}">
      <dsp:nvSpPr>
        <dsp:cNvPr id="0" name=""/>
        <dsp:cNvSpPr/>
      </dsp:nvSpPr>
      <dsp:spPr>
        <a:xfrm>
          <a:off x="6343469"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6844877" y="262976"/>
        <a:ext cx="977745" cy="1227222"/>
      </dsp:txXfrm>
    </dsp:sp>
    <dsp:sp modelId="{5BECF6C5-7758-495C-AB68-C9664343714F}">
      <dsp:nvSpPr>
        <dsp:cNvPr id="0" name=""/>
        <dsp:cNvSpPr/>
      </dsp:nvSpPr>
      <dsp:spPr>
        <a:xfrm>
          <a:off x="5842061"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5988920" y="522038"/>
        <a:ext cx="709097" cy="7090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12/12/2016 6:47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12/12/2016 6:47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551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759190"/>
            <a:ext cx="5986526" cy="358930"/>
          </a:xfrm>
          <a:prstGeom prst="rect">
            <a:avLst/>
          </a:prstGeo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927775" y="0"/>
            <a:ext cx="3004820" cy="461010"/>
          </a:xfrm>
          <a:prstGeom prst="rect">
            <a:avLst/>
          </a:prstGeom>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5828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31CE3-B2D1-4742-A673-59FD91330216}"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523648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5344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52701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6435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611965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98699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9209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923134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75877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73219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9675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D0F68AA-2DAE-4DE5-AB84-A8508FC7853F}"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59752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38984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12/12/2016 6:47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6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554181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12998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628923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3975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8B1C72-80A4-4BB1-BEFB-DC184BA95499}"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89561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730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12/12/2016 6:47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2729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95413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12/12/2016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12936140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1" y="304800"/>
            <a:ext cx="4556125" cy="2202557"/>
          </a:xfrm>
          <a:solidFill>
            <a:srgbClr val="003963">
              <a:alpha val="90000"/>
            </a:srgbClr>
          </a:solidFill>
        </p:spPr>
        <p:txBody>
          <a:bodyPr/>
          <a:lstStyle>
            <a:lvl1pPr marL="0" indent="0">
              <a:lnSpc>
                <a:spcPts val="4799"/>
              </a:lnSpc>
              <a:spcBef>
                <a:spcPts val="0"/>
              </a:spcBef>
              <a:buFontTx/>
              <a:buNone/>
              <a:defRPr sz="4299">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43" indent="-228557">
              <a:lnSpc>
                <a:spcPts val="2700"/>
              </a:lnSpc>
              <a:spcBef>
                <a:spcPts val="0"/>
              </a:spcBef>
              <a:defRPr sz="2000">
                <a:solidFill>
                  <a:schemeClr val="bg1"/>
                </a:solidFill>
              </a:defRPr>
            </a:lvl3pPr>
            <a:lvl4pPr marL="230143" indent="-228557">
              <a:lnSpc>
                <a:spcPts val="2700"/>
              </a:lnSpc>
              <a:spcBef>
                <a:spcPts val="0"/>
              </a:spcBef>
              <a:defRPr sz="2000">
                <a:solidFill>
                  <a:schemeClr val="bg1"/>
                </a:solidFill>
              </a:defRPr>
            </a:lvl4pPr>
            <a:lvl5pPr marL="230143" indent="-228557">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89" y="-3259174"/>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5588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442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06074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2228302"/>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379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theme" Target="../theme/theme1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theme" Target="../theme/theme11.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theme" Target="../theme/theme1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theme" Target="../theme/theme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theme" Target="../theme/theme9.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57" r:id="rId27"/>
    <p:sldLayoutId id="2147484558" r:id="rId28"/>
    <p:sldLayoutId id="2147484559" r:id="rId29"/>
    <p:sldLayoutId id="2147484560"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 id="2147484561"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image" Target="../media/image38.jpeg"/><Relationship Id="rId42" Type="http://schemas.openxmlformats.org/officeDocument/2006/relationships/image" Target="../media/image58.jpeg"/><Relationship Id="rId47" Type="http://schemas.openxmlformats.org/officeDocument/2006/relationships/image" Target="../media/image63.jpeg"/><Relationship Id="rId63" Type="http://schemas.openxmlformats.org/officeDocument/2006/relationships/image" Target="../media/image78.png"/><Relationship Id="rId68" Type="http://schemas.openxmlformats.org/officeDocument/2006/relationships/image" Target="../media/image83.jpeg"/><Relationship Id="rId84" Type="http://schemas.openxmlformats.org/officeDocument/2006/relationships/image" Target="../media/image98.png"/><Relationship Id="rId89" Type="http://schemas.openxmlformats.org/officeDocument/2006/relationships/image" Target="../media/image103.png"/><Relationship Id="rId2" Type="http://schemas.openxmlformats.org/officeDocument/2006/relationships/notesSlide" Target="../notesSlides/notesSlide11.xml"/><Relationship Id="rId16" Type="http://schemas.openxmlformats.org/officeDocument/2006/relationships/image" Target="../media/image33.png"/><Relationship Id="rId29" Type="http://schemas.openxmlformats.org/officeDocument/2006/relationships/image" Target="../media/image46.png"/><Relationship Id="rId107" Type="http://schemas.openxmlformats.org/officeDocument/2006/relationships/image" Target="../media/image119.png"/><Relationship Id="rId11" Type="http://schemas.openxmlformats.org/officeDocument/2006/relationships/image" Target="../media/image28.jpeg"/><Relationship Id="rId24" Type="http://schemas.openxmlformats.org/officeDocument/2006/relationships/image" Target="../media/image41.png"/><Relationship Id="rId32" Type="http://schemas.openxmlformats.org/officeDocument/2006/relationships/image" Target="../media/image49.jpe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jpeg"/><Relationship Id="rId53" Type="http://schemas.openxmlformats.org/officeDocument/2006/relationships/image" Target="../media/image69.jpe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jpeg"/><Relationship Id="rId79" Type="http://schemas.openxmlformats.org/officeDocument/2006/relationships/image" Target="../media/image93.png"/><Relationship Id="rId87" Type="http://schemas.openxmlformats.org/officeDocument/2006/relationships/image" Target="../media/image101.png"/><Relationship Id="rId102" Type="http://schemas.openxmlformats.org/officeDocument/2006/relationships/image" Target="../media/image114.png"/><Relationship Id="rId110" Type="http://schemas.openxmlformats.org/officeDocument/2006/relationships/image" Target="../media/image122.jpeg"/><Relationship Id="rId5" Type="http://schemas.openxmlformats.org/officeDocument/2006/relationships/image" Target="../media/image22.jpeg"/><Relationship Id="rId61" Type="http://schemas.openxmlformats.org/officeDocument/2006/relationships/image" Target="../media/image76.png"/><Relationship Id="rId82" Type="http://schemas.openxmlformats.org/officeDocument/2006/relationships/image" Target="../media/image96.jpeg"/><Relationship Id="rId90" Type="http://schemas.openxmlformats.org/officeDocument/2006/relationships/image" Target="../media/image104.png"/><Relationship Id="rId95" Type="http://schemas.openxmlformats.org/officeDocument/2006/relationships/image" Target="../media/image108.jpeg"/><Relationship Id="rId19" Type="http://schemas.openxmlformats.org/officeDocument/2006/relationships/image" Target="../media/image36.jpeg"/><Relationship Id="rId14" Type="http://schemas.openxmlformats.org/officeDocument/2006/relationships/image" Target="../media/image31.png"/><Relationship Id="rId22" Type="http://schemas.openxmlformats.org/officeDocument/2006/relationships/image" Target="../media/image39.jpeg"/><Relationship Id="rId27" Type="http://schemas.openxmlformats.org/officeDocument/2006/relationships/image" Target="../media/image44.png"/><Relationship Id="rId30" Type="http://schemas.openxmlformats.org/officeDocument/2006/relationships/image" Target="../media/image47.jpe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2.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100" Type="http://schemas.openxmlformats.org/officeDocument/2006/relationships/image" Target="../media/image112.jpeg"/><Relationship Id="rId105" Type="http://schemas.openxmlformats.org/officeDocument/2006/relationships/image" Target="../media/image117.jpeg"/><Relationship Id="rId8" Type="http://schemas.openxmlformats.org/officeDocument/2006/relationships/image" Target="../media/image25.png"/><Relationship Id="rId51" Type="http://schemas.openxmlformats.org/officeDocument/2006/relationships/image" Target="../media/image67.jpeg"/><Relationship Id="rId72" Type="http://schemas.openxmlformats.org/officeDocument/2006/relationships/image" Target="../media/image87.png"/><Relationship Id="rId80" Type="http://schemas.openxmlformats.org/officeDocument/2006/relationships/image" Target="../media/image94.png"/><Relationship Id="rId85" Type="http://schemas.openxmlformats.org/officeDocument/2006/relationships/image" Target="../media/image99.jpeg"/><Relationship Id="rId93" Type="http://schemas.microsoft.com/office/2007/relationships/hdphoto" Target="../media/hdphoto6.wdp"/><Relationship Id="rId98" Type="http://schemas.openxmlformats.org/officeDocument/2006/relationships/image" Target="../media/image111.png"/><Relationship Id="rId3" Type="http://schemas.openxmlformats.org/officeDocument/2006/relationships/image" Target="../media/image20.jpeg"/><Relationship Id="rId12" Type="http://schemas.openxmlformats.org/officeDocument/2006/relationships/image" Target="../media/image29.jpg"/><Relationship Id="rId17" Type="http://schemas.openxmlformats.org/officeDocument/2006/relationships/image" Target="../media/image34.jpe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4.png"/><Relationship Id="rId67" Type="http://schemas.openxmlformats.org/officeDocument/2006/relationships/image" Target="../media/image82.jpeg"/><Relationship Id="rId103" Type="http://schemas.openxmlformats.org/officeDocument/2006/relationships/image" Target="../media/image115.jpeg"/><Relationship Id="rId108" Type="http://schemas.openxmlformats.org/officeDocument/2006/relationships/image" Target="../media/image120.jpeg"/><Relationship Id="rId20" Type="http://schemas.openxmlformats.org/officeDocument/2006/relationships/image" Target="../media/image37.jpeg"/><Relationship Id="rId41" Type="http://schemas.openxmlformats.org/officeDocument/2006/relationships/image" Target="../media/image57.png"/><Relationship Id="rId54" Type="http://schemas.openxmlformats.org/officeDocument/2006/relationships/image" Target="../media/image70.jpeg"/><Relationship Id="rId62" Type="http://schemas.openxmlformats.org/officeDocument/2006/relationships/image" Target="../media/image77.png"/><Relationship Id="rId70" Type="http://schemas.openxmlformats.org/officeDocument/2006/relationships/image" Target="../media/image85.jpg"/><Relationship Id="rId75" Type="http://schemas.openxmlformats.org/officeDocument/2006/relationships/image" Target="../media/image90.png"/><Relationship Id="rId83" Type="http://schemas.openxmlformats.org/officeDocument/2006/relationships/image" Target="../media/image97.png"/><Relationship Id="rId88" Type="http://schemas.openxmlformats.org/officeDocument/2006/relationships/image" Target="../media/image102.jpeg"/><Relationship Id="rId91" Type="http://schemas.openxmlformats.org/officeDocument/2006/relationships/image" Target="../media/image105.png"/><Relationship Id="rId96" Type="http://schemas.openxmlformats.org/officeDocument/2006/relationships/image" Target="../media/image109.png"/><Relationship Id="rId1" Type="http://schemas.openxmlformats.org/officeDocument/2006/relationships/slideLayout" Target="../slideLayouts/slideLayout131.xml"/><Relationship Id="rId6" Type="http://schemas.openxmlformats.org/officeDocument/2006/relationships/image" Target="../media/image23.jpeg"/><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image" Target="../media/image45.jpeg"/><Relationship Id="rId36" Type="http://schemas.openxmlformats.org/officeDocument/2006/relationships/image" Target="../media/image52.png"/><Relationship Id="rId49" Type="http://schemas.openxmlformats.org/officeDocument/2006/relationships/image" Target="../media/image65.png"/><Relationship Id="rId57" Type="http://schemas.microsoft.com/office/2007/relationships/hdphoto" Target="../media/hdphoto4.wdp"/><Relationship Id="rId106" Type="http://schemas.openxmlformats.org/officeDocument/2006/relationships/image" Target="../media/image118.jpeg"/><Relationship Id="rId10" Type="http://schemas.openxmlformats.org/officeDocument/2006/relationships/image" Target="../media/image27.png"/><Relationship Id="rId31" Type="http://schemas.openxmlformats.org/officeDocument/2006/relationships/image" Target="../media/image48.jpeg"/><Relationship Id="rId44" Type="http://schemas.openxmlformats.org/officeDocument/2006/relationships/image" Target="../media/image60.jpeg"/><Relationship Id="rId52" Type="http://schemas.openxmlformats.org/officeDocument/2006/relationships/image" Target="../media/image68.png"/><Relationship Id="rId60" Type="http://schemas.openxmlformats.org/officeDocument/2006/relationships/image" Target="../media/image75.jpeg"/><Relationship Id="rId65" Type="http://schemas.openxmlformats.org/officeDocument/2006/relationships/image" Target="../media/image80.jpeg"/><Relationship Id="rId73" Type="http://schemas.openxmlformats.org/officeDocument/2006/relationships/image" Target="../media/image88.png"/><Relationship Id="rId78" Type="http://schemas.microsoft.com/office/2007/relationships/hdphoto" Target="../media/hdphoto5.wdp"/><Relationship Id="rId81" Type="http://schemas.openxmlformats.org/officeDocument/2006/relationships/image" Target="../media/image95.jpeg"/><Relationship Id="rId86" Type="http://schemas.openxmlformats.org/officeDocument/2006/relationships/image" Target="../media/image100.jpeg"/><Relationship Id="rId94" Type="http://schemas.openxmlformats.org/officeDocument/2006/relationships/image" Target="../media/image107.jpeg"/><Relationship Id="rId99" Type="http://schemas.microsoft.com/office/2007/relationships/hdphoto" Target="../media/hdphoto7.wdp"/><Relationship Id="rId101" Type="http://schemas.openxmlformats.org/officeDocument/2006/relationships/image" Target="../media/image113.png"/><Relationship Id="rId4" Type="http://schemas.openxmlformats.org/officeDocument/2006/relationships/image" Target="../media/image21.jpeg"/><Relationship Id="rId9"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jpeg"/><Relationship Id="rId39" Type="http://schemas.openxmlformats.org/officeDocument/2006/relationships/image" Target="../media/image55.jpeg"/><Relationship Id="rId109" Type="http://schemas.openxmlformats.org/officeDocument/2006/relationships/image" Target="../media/image121.jpeg"/><Relationship Id="rId34" Type="http://schemas.microsoft.com/office/2007/relationships/hdphoto" Target="../media/hdphoto3.wdp"/><Relationship Id="rId50" Type="http://schemas.openxmlformats.org/officeDocument/2006/relationships/image" Target="../media/image66.png"/><Relationship Id="rId55" Type="http://schemas.openxmlformats.org/officeDocument/2006/relationships/image" Target="../media/image71.jpeg"/><Relationship Id="rId76" Type="http://schemas.openxmlformats.org/officeDocument/2006/relationships/image" Target="../media/image91.jpeg"/><Relationship Id="rId97" Type="http://schemas.openxmlformats.org/officeDocument/2006/relationships/image" Target="../media/image110.png"/><Relationship Id="rId104" Type="http://schemas.openxmlformats.org/officeDocument/2006/relationships/image" Target="../media/image116.png"/><Relationship Id="rId7" Type="http://schemas.openxmlformats.org/officeDocument/2006/relationships/image" Target="../media/image24.jpeg"/><Relationship Id="rId71" Type="http://schemas.openxmlformats.org/officeDocument/2006/relationships/image" Target="../media/image86.jpeg"/><Relationship Id="rId92"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131.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13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131.xml"/><Relationship Id="rId4" Type="http://schemas.openxmlformats.org/officeDocument/2006/relationships/image" Target="../media/image129.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3.xml"/><Relationship Id="rId7" Type="http://schemas.openxmlformats.org/officeDocument/2006/relationships/slideLayout" Target="../slideLayouts/slideLayout13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9.xml"/><Relationship Id="rId7" Type="http://schemas.openxmlformats.org/officeDocument/2006/relationships/slideLayout" Target="../slideLayouts/slideLayout13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5.xml"/><Relationship Id="rId7" Type="http://schemas.openxmlformats.org/officeDocument/2006/relationships/slideLayout" Target="../slideLayouts/slideLayout13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21.xml"/><Relationship Id="rId7" Type="http://schemas.openxmlformats.org/officeDocument/2006/relationships/slideLayout" Target="../slideLayouts/slideLayout13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140.png"/><Relationship Id="rId3" Type="http://schemas.openxmlformats.org/officeDocument/2006/relationships/tags" Target="../tags/tag27.xml"/><Relationship Id="rId7" Type="http://schemas.openxmlformats.org/officeDocument/2006/relationships/slideLayout" Target="../slideLayouts/slideLayout131.xml"/><Relationship Id="rId12" Type="http://schemas.openxmlformats.org/officeDocument/2006/relationships/image" Target="../media/image1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38.png"/><Relationship Id="rId5" Type="http://schemas.openxmlformats.org/officeDocument/2006/relationships/tags" Target="../tags/tag29.xml"/><Relationship Id="rId10" Type="http://schemas.openxmlformats.org/officeDocument/2006/relationships/image" Target="../media/image137.png"/><Relationship Id="rId4" Type="http://schemas.openxmlformats.org/officeDocument/2006/relationships/tags" Target="../tags/tag28.xml"/><Relationship Id="rId9" Type="http://schemas.openxmlformats.org/officeDocument/2006/relationships/image" Target="../media/image136.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139.png"/><Relationship Id="rId3" Type="http://schemas.openxmlformats.org/officeDocument/2006/relationships/tags" Target="../tags/tag33.xml"/><Relationship Id="rId7" Type="http://schemas.openxmlformats.org/officeDocument/2006/relationships/slideLayout" Target="../slideLayouts/slideLayout131.xml"/><Relationship Id="rId12" Type="http://schemas.openxmlformats.org/officeDocument/2006/relationships/image" Target="../media/image1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38.png"/><Relationship Id="rId5" Type="http://schemas.openxmlformats.org/officeDocument/2006/relationships/tags" Target="../tags/tag35.xml"/><Relationship Id="rId10" Type="http://schemas.openxmlformats.org/officeDocument/2006/relationships/image" Target="../media/image137.png"/><Relationship Id="rId4" Type="http://schemas.openxmlformats.org/officeDocument/2006/relationships/tags" Target="../tags/tag34.xml"/><Relationship Id="rId9" Type="http://schemas.openxmlformats.org/officeDocument/2006/relationships/image" Target="../media/image136.png"/><Relationship Id="rId14" Type="http://schemas.openxmlformats.org/officeDocument/2006/relationships/image" Target="../media/image140.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emf"/><Relationship Id="rId18" Type="http://schemas.openxmlformats.org/officeDocument/2006/relationships/image" Target="../media/image157.png"/><Relationship Id="rId3" Type="http://schemas.openxmlformats.org/officeDocument/2006/relationships/image" Target="../media/image142.png"/><Relationship Id="rId21" Type="http://schemas.openxmlformats.org/officeDocument/2006/relationships/image" Target="../media/image160.png"/><Relationship Id="rId7" Type="http://schemas.openxmlformats.org/officeDocument/2006/relationships/image" Target="../media/image146.png"/><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notesSlide" Target="../notesSlides/notesSlide30.xml"/><Relationship Id="rId16" Type="http://schemas.openxmlformats.org/officeDocument/2006/relationships/image" Target="../media/image155.png"/><Relationship Id="rId20" Type="http://schemas.openxmlformats.org/officeDocument/2006/relationships/image" Target="../media/image159.png"/><Relationship Id="rId1" Type="http://schemas.openxmlformats.org/officeDocument/2006/relationships/slideLayout" Target="../slideLayouts/slideLayout12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10" Type="http://schemas.openxmlformats.org/officeDocument/2006/relationships/image" Target="../media/image149.emf"/><Relationship Id="rId19" Type="http://schemas.openxmlformats.org/officeDocument/2006/relationships/image" Target="../media/image158.png"/><Relationship Id="rId4" Type="http://schemas.openxmlformats.org/officeDocument/2006/relationships/image" Target="../media/image143.png"/><Relationship Id="rId9" Type="http://schemas.openxmlformats.org/officeDocument/2006/relationships/image" Target="../media/image148.emf"/><Relationship Id="rId14" Type="http://schemas.openxmlformats.org/officeDocument/2006/relationships/image" Target="../media/image153.emf"/><Relationship Id="rId22" Type="http://schemas.openxmlformats.org/officeDocument/2006/relationships/image" Target="../media/image161.png"/></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49.emf"/><Relationship Id="rId7"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124.xml"/><Relationship Id="rId6" Type="http://schemas.openxmlformats.org/officeDocument/2006/relationships/image" Target="../media/image155.png"/><Relationship Id="rId5" Type="http://schemas.openxmlformats.org/officeDocument/2006/relationships/image" Target="../media/image152.emf"/><Relationship Id="rId10" Type="http://schemas.openxmlformats.org/officeDocument/2006/relationships/image" Target="../media/image162.png"/><Relationship Id="rId4" Type="http://schemas.openxmlformats.org/officeDocument/2006/relationships/image" Target="../media/image151.png"/><Relationship Id="rId9"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png"/><Relationship Id="rId18" Type="http://schemas.openxmlformats.org/officeDocument/2006/relationships/image" Target="../media/image174.emf"/><Relationship Id="rId3" Type="http://schemas.openxmlformats.org/officeDocument/2006/relationships/slideLayout" Target="../slideLayouts/slideLayout125.xml"/><Relationship Id="rId7" Type="http://schemas.openxmlformats.org/officeDocument/2006/relationships/image" Target="../media/image164.png"/><Relationship Id="rId12" Type="http://schemas.openxmlformats.org/officeDocument/2006/relationships/image" Target="../media/image141.png"/><Relationship Id="rId17" Type="http://schemas.openxmlformats.org/officeDocument/2006/relationships/image" Target="../media/image173.emf"/><Relationship Id="rId2" Type="http://schemas.openxmlformats.org/officeDocument/2006/relationships/tags" Target="../tags/tag37.xml"/><Relationship Id="rId16" Type="http://schemas.openxmlformats.org/officeDocument/2006/relationships/image" Target="../media/image172.emf"/><Relationship Id="rId1" Type="http://schemas.openxmlformats.org/officeDocument/2006/relationships/vmlDrawing" Target="../drawings/vmlDrawing1.vml"/><Relationship Id="rId6" Type="http://schemas.openxmlformats.org/officeDocument/2006/relationships/image" Target="../media/image163.emf"/><Relationship Id="rId11" Type="http://schemas.openxmlformats.org/officeDocument/2006/relationships/image" Target="../media/image168.png"/><Relationship Id="rId5" Type="http://schemas.openxmlformats.org/officeDocument/2006/relationships/oleObject" Target="../embeddings/oleObject1.bin"/><Relationship Id="rId15" Type="http://schemas.openxmlformats.org/officeDocument/2006/relationships/image" Target="../media/image171.png"/><Relationship Id="rId10" Type="http://schemas.openxmlformats.org/officeDocument/2006/relationships/image" Target="../media/image167.png"/><Relationship Id="rId19" Type="http://schemas.openxmlformats.org/officeDocument/2006/relationships/image" Target="../media/image175.emf"/><Relationship Id="rId4" Type="http://schemas.openxmlformats.org/officeDocument/2006/relationships/notesSlide" Target="../notesSlides/notesSlide34.xml"/><Relationship Id="rId9" Type="http://schemas.openxmlformats.org/officeDocument/2006/relationships/image" Target="../media/image166.png"/><Relationship Id="rId14" Type="http://schemas.openxmlformats.org/officeDocument/2006/relationships/image" Target="../media/image170.png"/></Relationships>
</file>

<file path=ppt/slides/_rels/slide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5.xml"/><Relationship Id="rId1" Type="http://schemas.openxmlformats.org/officeDocument/2006/relationships/slideLayout" Target="../slideLayouts/slideLayout145.xml"/><Relationship Id="rId5" Type="http://schemas.openxmlformats.org/officeDocument/2006/relationships/image" Target="../media/image178.png"/><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5.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5.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37.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notesSlide" Target="../notesSlides/notesSlide39.xml"/><Relationship Id="rId7" Type="http://schemas.openxmlformats.org/officeDocument/2006/relationships/image" Target="../media/image180.png"/><Relationship Id="rId2" Type="http://schemas.openxmlformats.org/officeDocument/2006/relationships/slideLayout" Target="../slideLayouts/slideLayout137.xml"/><Relationship Id="rId1" Type="http://schemas.openxmlformats.org/officeDocument/2006/relationships/tags" Target="../tags/tag42.xml"/><Relationship Id="rId6" Type="http://schemas.openxmlformats.org/officeDocument/2006/relationships/image" Target="../media/image165.png"/><Relationship Id="rId5" Type="http://schemas.openxmlformats.org/officeDocument/2006/relationships/image" Target="../media/image181.png"/><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0.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zure" TargetMode="External"/><Relationship Id="rId2" Type="http://schemas.openxmlformats.org/officeDocument/2006/relationships/notesSlide" Target="../notesSlides/notesSlide41.xml"/><Relationship Id="rId1" Type="http://schemas.openxmlformats.org/officeDocument/2006/relationships/slideLayout" Target="../slideLayouts/slideLayout133.xml"/><Relationship Id="rId4" Type="http://schemas.openxmlformats.org/officeDocument/2006/relationships/hyperlink" Target="https://azure.microsoft.com/en-us/documentation/services/iot-hu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3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3.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46.xml"/><Relationship Id="rId1" Type="http://schemas.openxmlformats.org/officeDocument/2006/relationships/slideLayout" Target="../slideLayouts/slideLayout143.xml"/><Relationship Id="rId5" Type="http://schemas.openxmlformats.org/officeDocument/2006/relationships/hyperlink" Target="http://images.fineartamerica.com/images-medium-large/county-cork-ireland-dairy-cattle-the-irish-image-collection.jpg" TargetMode="External"/><Relationship Id="rId4" Type="http://schemas.openxmlformats.org/officeDocument/2006/relationships/image" Target="../media/image184.jpeg"/></Relationships>
</file>

<file path=ppt/slides/_rels/slide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 r="12"/>
          <a:stretch>
            <a:fillRect/>
          </a:stretch>
        </p:blipFill>
        <p:spPr/>
      </p:pic>
      <p:sp>
        <p:nvSpPr>
          <p:cNvPr id="4" name="Title 3"/>
          <p:cNvSpPr>
            <a:spLocks noGrp="1"/>
          </p:cNvSpPr>
          <p:nvPr>
            <p:ph type="title"/>
          </p:nvPr>
        </p:nvSpPr>
        <p:spPr>
          <a:xfrm>
            <a:off x="274702" y="2125677"/>
            <a:ext cx="7418869" cy="1828800"/>
          </a:xfrm>
        </p:spPr>
        <p:txBody>
          <a:bodyPr/>
          <a:lstStyle/>
          <a:p>
            <a:r>
              <a:rPr lang="en-US" dirty="0" err="1"/>
              <a:t>IoT</a:t>
            </a:r>
            <a:r>
              <a:rPr lang="en-US" dirty="0"/>
              <a:t> Tech Training – Module One</a:t>
            </a:r>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12"/>
          </p:nvPr>
        </p:nvSpPr>
        <p:spPr>
          <a:xfrm>
            <a:off x="276540" y="3954457"/>
            <a:ext cx="8257860" cy="1018969"/>
          </a:xfrm>
        </p:spPr>
        <p:txBody>
          <a:bodyPr/>
          <a:lstStyle/>
          <a:p>
            <a:r>
              <a:rPr lang="en-US" dirty="0"/>
              <a:t>Guomin Huang | guhuang@microsoft.com</a:t>
            </a:r>
          </a:p>
        </p:txBody>
      </p:sp>
    </p:spTree>
    <p:extLst>
      <p:ext uri="{BB962C8B-B14F-4D97-AF65-F5344CB8AC3E}">
        <p14:creationId xmlns:p14="http://schemas.microsoft.com/office/powerpoint/2010/main" val="2927130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860" y="1234102"/>
            <a:ext cx="4786440" cy="690906"/>
          </a:xfrm>
          <a:prstGeom prst="rect">
            <a:avLst/>
          </a:prstGeom>
          <a:noFill/>
        </p:spPr>
        <p:txBody>
          <a:bodyPr wrap="square" lIns="182806" tIns="146246" rIns="182806" bIns="146246" rtlCol="0">
            <a:spAutoFit/>
          </a:bodyPr>
          <a:lstStyle>
            <a:defPPr>
              <a:defRPr lang="en-US"/>
            </a:defPPr>
            <a:lvl1pPr algn="ctr">
              <a:lnSpc>
                <a:spcPct val="90000"/>
              </a:lnSpc>
              <a:spcAft>
                <a:spcPts val="588"/>
              </a:spcAft>
              <a:defRPr sz="2800" b="1">
                <a:latin typeface="Segoe UI Light" panose="020B0502040204020203" pitchFamily="34" charset="0"/>
                <a:cs typeface="Segoe UI Light" panose="020B0502040204020203" pitchFamily="34" charset="0"/>
              </a:defRPr>
            </a:lvl1pPr>
          </a:lstStyle>
          <a:p>
            <a:r>
              <a:rPr lang="en-US" sz="2856" dirty="0">
                <a:solidFill>
                  <a:srgbClr val="404040"/>
                </a:solidFill>
              </a:rPr>
              <a:t>Operational Technology (OT)</a:t>
            </a:r>
          </a:p>
        </p:txBody>
      </p:sp>
      <p:sp>
        <p:nvSpPr>
          <p:cNvPr id="5" name="TextBox 4"/>
          <p:cNvSpPr txBox="1"/>
          <p:nvPr/>
        </p:nvSpPr>
        <p:spPr>
          <a:xfrm>
            <a:off x="6644109" y="1230166"/>
            <a:ext cx="4779288" cy="698779"/>
          </a:xfrm>
          <a:prstGeom prst="rect">
            <a:avLst/>
          </a:prstGeom>
          <a:noFill/>
        </p:spPr>
        <p:txBody>
          <a:bodyPr wrap="square" lIns="182806" tIns="146246" rIns="182806" bIns="146246" rtlCol="0">
            <a:spAutoFit/>
          </a:bodyPr>
          <a:lstStyle/>
          <a:p>
            <a:pPr algn="ctr">
              <a:lnSpc>
                <a:spcPct val="90000"/>
              </a:lnSpc>
              <a:spcAft>
                <a:spcPts val="600"/>
              </a:spcAft>
            </a:pPr>
            <a:r>
              <a:rPr lang="en-US" sz="2856" b="1" dirty="0">
                <a:solidFill>
                  <a:srgbClr val="404040"/>
                </a:solidFill>
                <a:latin typeface="Segoe UI Light" panose="020B0502040204020203" pitchFamily="34" charset="0"/>
                <a:cs typeface="Segoe UI Light" panose="020B0502040204020203" pitchFamily="34" charset="0"/>
              </a:rPr>
              <a:t>Information Technology (IT)</a:t>
            </a:r>
          </a:p>
        </p:txBody>
      </p:sp>
      <p:grpSp>
        <p:nvGrpSpPr>
          <p:cNvPr id="6" name="Group 5"/>
          <p:cNvGrpSpPr/>
          <p:nvPr/>
        </p:nvGrpSpPr>
        <p:grpSpPr>
          <a:xfrm>
            <a:off x="6981709" y="1947848"/>
            <a:ext cx="4104088" cy="4683637"/>
            <a:chOff x="6830767" y="1398956"/>
            <a:chExt cx="4592629" cy="5241167"/>
          </a:xfrm>
        </p:grpSpPr>
        <p:sp>
          <p:nvSpPr>
            <p:cNvPr id="2" name="Rectangle 1"/>
            <p:cNvSpPr/>
            <p:nvPr/>
          </p:nvSpPr>
          <p:spPr>
            <a:xfrm>
              <a:off x="6830767" y="1398956"/>
              <a:ext cx="4592629" cy="5241167"/>
            </a:xfrm>
            <a:prstGeom prst="rect">
              <a:avLst/>
            </a:prstGeom>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11" name="Picture 5" descr="\\MAGNUM\Projects\Microsoft\Cloud Power FY12\Design\ICONS_PNG\Layer-79.png"/>
            <p:cNvPicPr>
              <a:picLocks noChangeAspect="1" noChangeArrowheads="1"/>
            </p:cNvPicPr>
            <p:nvPr/>
          </p:nvPicPr>
          <p:blipFill>
            <a:blip r:embed="rId3" cstate="print">
              <a:biLevel thresh="50000"/>
            </a:blip>
            <a:srcRect/>
            <a:stretch>
              <a:fillRect/>
            </a:stretch>
          </p:blipFill>
          <p:spPr bwMode="auto">
            <a:xfrm>
              <a:off x="7138292" y="4681901"/>
              <a:ext cx="1828065" cy="1828065"/>
            </a:xfrm>
            <a:prstGeom prst="rect">
              <a:avLst/>
            </a:prstGeom>
            <a:noFill/>
          </p:spPr>
        </p:pic>
        <p:pic>
          <p:nvPicPr>
            <p:cNvPr id="12" name="Picture 3" descr="\\MAGNUM\Projects\Microsoft\Cloud Power FY12\Design\ICONS_PNG\Confidentiality.png"/>
            <p:cNvPicPr>
              <a:picLocks noChangeAspect="1" noChangeArrowheads="1"/>
            </p:cNvPicPr>
            <p:nvPr/>
          </p:nvPicPr>
          <p:blipFill>
            <a:blip r:embed="rId4" cstate="print">
              <a:biLevel thresh="50000"/>
            </a:blip>
            <a:srcRect/>
            <a:stretch>
              <a:fillRect/>
            </a:stretch>
          </p:blipFill>
          <p:spPr bwMode="auto">
            <a:xfrm>
              <a:off x="9537120" y="3324152"/>
              <a:ext cx="1828065" cy="1828065"/>
            </a:xfrm>
            <a:prstGeom prst="rect">
              <a:avLst/>
            </a:prstGeom>
            <a:noFill/>
          </p:spPr>
        </p:pic>
        <p:pic>
          <p:nvPicPr>
            <p:cNvPr id="13" name="Picture 6" descr="\\MAGNUM\Projects\Microsoft\Cloud Power FY12\Design\ICONS_PNG\Cloud.png"/>
            <p:cNvPicPr>
              <a:picLocks noChangeAspect="1" noChangeArrowheads="1"/>
            </p:cNvPicPr>
            <p:nvPr/>
          </p:nvPicPr>
          <p:blipFill>
            <a:blip r:embed="rId5" cstate="print">
              <a:biLevel thresh="50000"/>
            </a:blip>
            <a:srcRect/>
            <a:stretch>
              <a:fillRect/>
            </a:stretch>
          </p:blipFill>
          <p:spPr bwMode="auto">
            <a:xfrm>
              <a:off x="9343720" y="1411909"/>
              <a:ext cx="1828065" cy="1828065"/>
            </a:xfrm>
            <a:prstGeom prst="rect">
              <a:avLst/>
            </a:prstGeom>
            <a:noFill/>
          </p:spPr>
        </p:pic>
        <p:pic>
          <p:nvPicPr>
            <p:cNvPr id="14" name="Picture 2" descr="\\MAGNUM\Projects\Microsoft\Cloud Power FY12\Design\ICONS_PNG\Devices.png"/>
            <p:cNvPicPr>
              <a:picLocks noChangeAspect="1" noChangeArrowheads="1"/>
            </p:cNvPicPr>
            <p:nvPr/>
          </p:nvPicPr>
          <p:blipFill>
            <a:blip r:embed="rId6" cstate="print">
              <a:biLevel thresh="50000"/>
            </a:blip>
            <a:srcRect/>
            <a:stretch>
              <a:fillRect/>
            </a:stretch>
          </p:blipFill>
          <p:spPr bwMode="auto">
            <a:xfrm>
              <a:off x="7269912" y="2544978"/>
              <a:ext cx="1828065" cy="1828065"/>
            </a:xfrm>
            <a:prstGeom prst="rect">
              <a:avLst/>
            </a:prstGeom>
            <a:noFill/>
          </p:spPr>
        </p:pic>
      </p:grpSp>
      <p:grpSp>
        <p:nvGrpSpPr>
          <p:cNvPr id="3" name="Group 2"/>
          <p:cNvGrpSpPr/>
          <p:nvPr/>
        </p:nvGrpSpPr>
        <p:grpSpPr>
          <a:xfrm>
            <a:off x="1381037" y="1947848"/>
            <a:ext cx="4104087" cy="4683637"/>
            <a:chOff x="1230095" y="1398956"/>
            <a:chExt cx="4592629" cy="5241167"/>
          </a:xfrm>
        </p:grpSpPr>
        <p:sp>
          <p:nvSpPr>
            <p:cNvPr id="15" name="Rectangle 14"/>
            <p:cNvSpPr/>
            <p:nvPr/>
          </p:nvSpPr>
          <p:spPr>
            <a:xfrm>
              <a:off x="1230095" y="1398956"/>
              <a:ext cx="4592629" cy="5241167"/>
            </a:xfrm>
            <a:prstGeom prst="rect">
              <a:avLst/>
            </a:prstGeom>
            <a:solidFill>
              <a:srgbClr val="FF00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8" name="Picture 4" descr="\\MAGNUM\Projects\Microsoft\Cloud Power FY12\Design\Icons\PNGs\Factory.png"/>
            <p:cNvPicPr>
              <a:picLocks noChangeAspect="1" noChangeArrowheads="1"/>
            </p:cNvPicPr>
            <p:nvPr/>
          </p:nvPicPr>
          <p:blipFill>
            <a:blip r:embed="rId7" cstate="print">
              <a:biLevel thresh="50000"/>
            </a:blip>
            <a:srcRect/>
            <a:stretch>
              <a:fillRect/>
            </a:stretch>
          </p:blipFill>
          <p:spPr bwMode="auto">
            <a:xfrm>
              <a:off x="3398631" y="2410121"/>
              <a:ext cx="1828065" cy="1828065"/>
            </a:xfrm>
            <a:prstGeom prst="rect">
              <a:avLst/>
            </a:prstGeom>
            <a:noFill/>
            <a:ln>
              <a:noFill/>
            </a:ln>
          </p:spPr>
        </p:pic>
        <p:pic>
          <p:nvPicPr>
            <p:cNvPr id="9" name="Picture 3" descr="\\MAGNUM\Projects\Microsoft\Cloud Power FY12\Design\Icons\PNGs\Storefront.png"/>
            <p:cNvPicPr>
              <a:picLocks noChangeAspect="1" noChangeArrowheads="1"/>
            </p:cNvPicPr>
            <p:nvPr/>
          </p:nvPicPr>
          <p:blipFill>
            <a:blip r:embed="rId8" cstate="print">
              <a:biLevel thresh="50000"/>
            </a:blip>
            <a:srcRect/>
            <a:stretch>
              <a:fillRect/>
            </a:stretch>
          </p:blipFill>
          <p:spPr bwMode="auto">
            <a:xfrm>
              <a:off x="1638096" y="4007087"/>
              <a:ext cx="1828065" cy="1828065"/>
            </a:xfrm>
            <a:prstGeom prst="rect">
              <a:avLst/>
            </a:prstGeom>
            <a:noFill/>
          </p:spPr>
        </p:pic>
        <p:pic>
          <p:nvPicPr>
            <p:cNvPr id="10" name="Picture 5" descr="\\MAGNUM\Projects\Microsoft\Cloud Power FY12\Design\Icons\PNGs\Truck.png"/>
            <p:cNvPicPr>
              <a:picLocks noChangeAspect="1" noChangeArrowheads="1"/>
            </p:cNvPicPr>
            <p:nvPr/>
          </p:nvPicPr>
          <p:blipFill>
            <a:blip r:embed="rId9" cstate="print">
              <a:biLevel thresh="50000"/>
            </a:blip>
            <a:stretch>
              <a:fillRect/>
            </a:stretch>
          </p:blipFill>
          <p:spPr bwMode="auto">
            <a:xfrm>
              <a:off x="3619923" y="4812058"/>
              <a:ext cx="1828065" cy="1828065"/>
            </a:xfrm>
            <a:prstGeom prst="rect">
              <a:avLst/>
            </a:prstGeom>
            <a:noFill/>
          </p:spPr>
        </p:pic>
        <p:sp>
          <p:nvSpPr>
            <p:cNvPr id="16" name="Rectangle 2048"/>
            <p:cNvSpPr>
              <a:spLocks noChangeAspect="1"/>
            </p:cNvSpPr>
            <p:nvPr/>
          </p:nvSpPr>
          <p:spPr bwMode="auto">
            <a:xfrm flipV="1">
              <a:off x="2237760" y="1934036"/>
              <a:ext cx="641337" cy="135330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90" tIns="45695" rIns="45695" bIns="91390" numCol="1" spcCol="0" rtlCol="0" fromWordArt="0" anchor="b" anchorCtr="0" forceAA="0" compatLnSpc="1">
              <a:prstTxWarp prst="textNoShape">
                <a:avLst/>
              </a:prstTxWarp>
              <a:noAutofit/>
            </a:bodyPr>
            <a:lstStyle/>
            <a:p>
              <a:pPr algn="ctr" defTabSz="913561" fontAlgn="base">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itle 3"/>
          <p:cNvSpPr>
            <a:spLocks noGrp="1"/>
          </p:cNvSpPr>
          <p:nvPr>
            <p:ph type="title"/>
          </p:nvPr>
        </p:nvSpPr>
        <p:spPr/>
        <p:txBody>
          <a:bodyPr>
            <a:noAutofit/>
          </a:bodyPr>
          <a:lstStyle/>
          <a:p>
            <a:r>
              <a:rPr lang="en-US" dirty="0"/>
              <a:t>IT / OT Collaboration</a:t>
            </a:r>
          </a:p>
        </p:txBody>
      </p:sp>
    </p:spTree>
    <p:extLst>
      <p:ext uri="{BB962C8B-B14F-4D97-AF65-F5344CB8AC3E}">
        <p14:creationId xmlns:p14="http://schemas.microsoft.com/office/powerpoint/2010/main" val="379446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7315" y="1888528"/>
            <a:ext cx="9980645" cy="4564160"/>
          </a:xfrm>
          <a:prstGeom prst="rect">
            <a:avLst/>
          </a:prstGeom>
          <a:solidFill>
            <a:srgbClr val="7030A0">
              <a:alpha val="78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cxnSp>
        <p:nvCxnSpPr>
          <p:cNvPr id="13" name="Straight Connector 12"/>
          <p:cNvCxnSpPr/>
          <p:nvPr/>
        </p:nvCxnSpPr>
        <p:spPr>
          <a:xfrm flipH="1">
            <a:off x="7277775"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17230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6" name="Oval 15"/>
          <p:cNvSpPr/>
          <p:nvPr/>
        </p:nvSpPr>
        <p:spPr>
          <a:xfrm>
            <a:off x="2852110"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7" name="Oval 16"/>
          <p:cNvSpPr/>
          <p:nvPr/>
        </p:nvSpPr>
        <p:spPr>
          <a:xfrm>
            <a:off x="8200252"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8" name="Oval 17"/>
          <p:cNvSpPr/>
          <p:nvPr/>
        </p:nvSpPr>
        <p:spPr>
          <a:xfrm>
            <a:off x="725872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9" name="Oval 18"/>
          <p:cNvSpPr/>
          <p:nvPr/>
        </p:nvSpPr>
        <p:spPr>
          <a:xfrm>
            <a:off x="950414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20" name="Oval 19"/>
          <p:cNvSpPr/>
          <p:nvPr/>
        </p:nvSpPr>
        <p:spPr>
          <a:xfrm>
            <a:off x="192688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21" name="Group 20"/>
          <p:cNvGrpSpPr/>
          <p:nvPr/>
        </p:nvGrpSpPr>
        <p:grpSpPr>
          <a:xfrm>
            <a:off x="4409507" y="2770961"/>
            <a:ext cx="638253" cy="528339"/>
            <a:chOff x="16659225" y="-4403725"/>
            <a:chExt cx="3724275" cy="3082925"/>
          </a:xfrm>
          <a:solidFill>
            <a:schemeClr val="bg1">
              <a:lumMod val="95000"/>
            </a:schemeClr>
          </a:solidFill>
        </p:grpSpPr>
        <p:sp>
          <p:nvSpPr>
            <p:cNvPr id="2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24" name="Group 23"/>
          <p:cNvGrpSpPr/>
          <p:nvPr/>
        </p:nvGrpSpPr>
        <p:grpSpPr>
          <a:xfrm>
            <a:off x="3261259" y="4330703"/>
            <a:ext cx="764801" cy="607734"/>
            <a:chOff x="-3435350" y="5073650"/>
            <a:chExt cx="3192462" cy="2536826"/>
          </a:xfrm>
          <a:solidFill>
            <a:schemeClr val="bg1">
              <a:lumMod val="95000"/>
            </a:schemeClr>
          </a:solidFill>
        </p:grpSpPr>
        <p:sp>
          <p:nvSpPr>
            <p:cNvPr id="25"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6"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7"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8"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9"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0"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1"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34" name="Group 33"/>
          <p:cNvGrpSpPr/>
          <p:nvPr/>
        </p:nvGrpSpPr>
        <p:grpSpPr>
          <a:xfrm>
            <a:off x="8712871" y="4194130"/>
            <a:ext cx="449792" cy="900988"/>
            <a:chOff x="-4067175" y="1268413"/>
            <a:chExt cx="2540000" cy="5087937"/>
          </a:xfrm>
          <a:solidFill>
            <a:schemeClr val="bg1">
              <a:lumMod val="95000"/>
            </a:schemeClr>
          </a:solidFill>
        </p:grpSpPr>
        <p:sp>
          <p:nvSpPr>
            <p:cNvPr id="35" name="Freeform 5"/>
            <p:cNvSpPr>
              <a:spLocks noEditPoints="1"/>
            </p:cNvSpPr>
            <p:nvPr/>
          </p:nvSpPr>
          <p:spPr bwMode="auto">
            <a:xfrm>
              <a:off x="-4067175" y="1268413"/>
              <a:ext cx="2540000" cy="4457700"/>
            </a:xfrm>
            <a:custGeom>
              <a:avLst/>
              <a:gdLst>
                <a:gd name="T0" fmla="*/ 0 w 675"/>
                <a:gd name="T1" fmla="*/ 1186 h 1186"/>
                <a:gd name="T2" fmla="*/ 675 w 675"/>
                <a:gd name="T3" fmla="*/ 0 h 1186"/>
                <a:gd name="T4" fmla="*/ 618 w 675"/>
                <a:gd name="T5" fmla="*/ 1104 h 1186"/>
                <a:gd name="T6" fmla="*/ 71 w 675"/>
                <a:gd name="T7" fmla="*/ 1118 h 1186"/>
                <a:gd name="T8" fmla="*/ 58 w 675"/>
                <a:gd name="T9" fmla="*/ 1048 h 1186"/>
                <a:gd name="T10" fmla="*/ 604 w 675"/>
                <a:gd name="T11" fmla="*/ 1034 h 1186"/>
                <a:gd name="T12" fmla="*/ 618 w 675"/>
                <a:gd name="T13" fmla="*/ 1104 h 1186"/>
                <a:gd name="T14" fmla="*/ 498 w 675"/>
                <a:gd name="T15" fmla="*/ 567 h 1186"/>
                <a:gd name="T16" fmla="*/ 514 w 675"/>
                <a:gd name="T17" fmla="*/ 583 h 1186"/>
                <a:gd name="T18" fmla="*/ 497 w 675"/>
                <a:gd name="T19" fmla="*/ 599 h 1186"/>
                <a:gd name="T20" fmla="*/ 482 w 675"/>
                <a:gd name="T21" fmla="*/ 583 h 1186"/>
                <a:gd name="T22" fmla="*/ 482 w 675"/>
                <a:gd name="T23" fmla="*/ 530 h 1186"/>
                <a:gd name="T24" fmla="*/ 497 w 675"/>
                <a:gd name="T25" fmla="*/ 514 h 1186"/>
                <a:gd name="T26" fmla="*/ 514 w 675"/>
                <a:gd name="T27" fmla="*/ 530 h 1186"/>
                <a:gd name="T28" fmla="*/ 498 w 675"/>
                <a:gd name="T29" fmla="*/ 546 h 1186"/>
                <a:gd name="T30" fmla="*/ 482 w 675"/>
                <a:gd name="T31" fmla="*/ 530 h 1186"/>
                <a:gd name="T32" fmla="*/ 498 w 675"/>
                <a:gd name="T33" fmla="*/ 621 h 1186"/>
                <a:gd name="T34" fmla="*/ 514 w 675"/>
                <a:gd name="T35" fmla="*/ 637 h 1186"/>
                <a:gd name="T36" fmla="*/ 497 w 675"/>
                <a:gd name="T37" fmla="*/ 653 h 1186"/>
                <a:gd name="T38" fmla="*/ 482 w 675"/>
                <a:gd name="T39" fmla="*/ 637 h 1186"/>
                <a:gd name="T40" fmla="*/ 549 w 675"/>
                <a:gd name="T41" fmla="*/ 567 h 1186"/>
                <a:gd name="T42" fmla="*/ 566 w 675"/>
                <a:gd name="T43" fmla="*/ 583 h 1186"/>
                <a:gd name="T44" fmla="*/ 550 w 675"/>
                <a:gd name="T45" fmla="*/ 599 h 1186"/>
                <a:gd name="T46" fmla="*/ 534 w 675"/>
                <a:gd name="T47" fmla="*/ 583 h 1186"/>
                <a:gd name="T48" fmla="*/ 549 w 675"/>
                <a:gd name="T49" fmla="*/ 567 h 1186"/>
                <a:gd name="T50" fmla="*/ 534 w 675"/>
                <a:gd name="T51" fmla="*/ 530 h 1186"/>
                <a:gd name="T52" fmla="*/ 550 w 675"/>
                <a:gd name="T53" fmla="*/ 514 h 1186"/>
                <a:gd name="T54" fmla="*/ 566 w 675"/>
                <a:gd name="T55" fmla="*/ 530 h 1186"/>
                <a:gd name="T56" fmla="*/ 549 w 675"/>
                <a:gd name="T57" fmla="*/ 546 h 1186"/>
                <a:gd name="T58" fmla="*/ 549 w 675"/>
                <a:gd name="T59" fmla="*/ 621 h 1186"/>
                <a:gd name="T60" fmla="*/ 566 w 675"/>
                <a:gd name="T61" fmla="*/ 637 h 1186"/>
                <a:gd name="T62" fmla="*/ 550 w 675"/>
                <a:gd name="T63" fmla="*/ 653 h 1186"/>
                <a:gd name="T64" fmla="*/ 534 w 675"/>
                <a:gd name="T65" fmla="*/ 637 h 1186"/>
                <a:gd name="T66" fmla="*/ 549 w 675"/>
                <a:gd name="T67" fmla="*/ 621 h 1186"/>
                <a:gd name="T68" fmla="*/ 550 w 675"/>
                <a:gd name="T69" fmla="*/ 673 h 1186"/>
                <a:gd name="T70" fmla="*/ 566 w 675"/>
                <a:gd name="T71" fmla="*/ 689 h 1186"/>
                <a:gd name="T72" fmla="*/ 549 w 675"/>
                <a:gd name="T73" fmla="*/ 705 h 1186"/>
                <a:gd name="T74" fmla="*/ 534 w 675"/>
                <a:gd name="T75" fmla="*/ 689 h 1186"/>
                <a:gd name="T76" fmla="*/ 618 w 675"/>
                <a:gd name="T77" fmla="*/ 637 h 1186"/>
                <a:gd name="T78" fmla="*/ 601 w 675"/>
                <a:gd name="T79" fmla="*/ 653 h 1186"/>
                <a:gd name="T80" fmla="*/ 586 w 675"/>
                <a:gd name="T81" fmla="*/ 637 h 1186"/>
                <a:gd name="T82" fmla="*/ 602 w 675"/>
                <a:gd name="T83" fmla="*/ 621 h 1186"/>
                <a:gd name="T84" fmla="*/ 618 w 675"/>
                <a:gd name="T85" fmla="*/ 583 h 1186"/>
                <a:gd name="T86" fmla="*/ 601 w 675"/>
                <a:gd name="T87" fmla="*/ 599 h 1186"/>
                <a:gd name="T88" fmla="*/ 586 w 675"/>
                <a:gd name="T89" fmla="*/ 583 h 1186"/>
                <a:gd name="T90" fmla="*/ 602 w 675"/>
                <a:gd name="T91" fmla="*/ 567 h 1186"/>
                <a:gd name="T92" fmla="*/ 618 w 675"/>
                <a:gd name="T93" fmla="*/ 530 h 1186"/>
                <a:gd name="T94" fmla="*/ 601 w 675"/>
                <a:gd name="T95" fmla="*/ 546 h 1186"/>
                <a:gd name="T96" fmla="*/ 586 w 675"/>
                <a:gd name="T97" fmla="*/ 530 h 1186"/>
                <a:gd name="T98" fmla="*/ 602 w 675"/>
                <a:gd name="T99" fmla="*/ 514 h 1186"/>
                <a:gd name="T100" fmla="*/ 618 w 675"/>
                <a:gd name="T101" fmla="*/ 414 h 1186"/>
                <a:gd name="T102" fmla="*/ 384 w 675"/>
                <a:gd name="T103" fmla="*/ 431 h 1186"/>
                <a:gd name="T104" fmla="*/ 368 w 675"/>
                <a:gd name="T105" fmla="*/ 974 h 1186"/>
                <a:gd name="T106" fmla="*/ 74 w 675"/>
                <a:gd name="T107" fmla="*/ 991 h 1186"/>
                <a:gd name="T108" fmla="*/ 58 w 675"/>
                <a:gd name="T109" fmla="*/ 74 h 1186"/>
                <a:gd name="T110" fmla="*/ 601 w 675"/>
                <a:gd name="T111" fmla="*/ 57 h 1186"/>
                <a:gd name="T112" fmla="*/ 618 w 675"/>
                <a:gd name="T113" fmla="*/ 41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5" h="1186">
                  <a:moveTo>
                    <a:pt x="0" y="0"/>
                  </a:moveTo>
                  <a:cubicBezTo>
                    <a:pt x="0" y="1186"/>
                    <a:pt x="0" y="1186"/>
                    <a:pt x="0" y="1186"/>
                  </a:cubicBezTo>
                  <a:cubicBezTo>
                    <a:pt x="675" y="1186"/>
                    <a:pt x="675" y="1186"/>
                    <a:pt x="675" y="1186"/>
                  </a:cubicBezTo>
                  <a:cubicBezTo>
                    <a:pt x="675" y="0"/>
                    <a:pt x="675" y="0"/>
                    <a:pt x="675" y="0"/>
                  </a:cubicBezTo>
                  <a:lnTo>
                    <a:pt x="0" y="0"/>
                  </a:lnTo>
                  <a:close/>
                  <a:moveTo>
                    <a:pt x="618" y="1104"/>
                  </a:moveTo>
                  <a:cubicBezTo>
                    <a:pt x="618" y="1112"/>
                    <a:pt x="612" y="1118"/>
                    <a:pt x="604" y="1118"/>
                  </a:cubicBezTo>
                  <a:cubicBezTo>
                    <a:pt x="71" y="1118"/>
                    <a:pt x="71" y="1118"/>
                    <a:pt x="71" y="1118"/>
                  </a:cubicBezTo>
                  <a:cubicBezTo>
                    <a:pt x="64" y="1118"/>
                    <a:pt x="58" y="1112"/>
                    <a:pt x="58" y="1104"/>
                  </a:cubicBezTo>
                  <a:cubicBezTo>
                    <a:pt x="58" y="1048"/>
                    <a:pt x="58" y="1048"/>
                    <a:pt x="58" y="1048"/>
                  </a:cubicBezTo>
                  <a:cubicBezTo>
                    <a:pt x="58" y="1040"/>
                    <a:pt x="64" y="1034"/>
                    <a:pt x="71" y="1034"/>
                  </a:cubicBezTo>
                  <a:cubicBezTo>
                    <a:pt x="604" y="1034"/>
                    <a:pt x="604" y="1034"/>
                    <a:pt x="604" y="1034"/>
                  </a:cubicBezTo>
                  <a:cubicBezTo>
                    <a:pt x="612" y="1034"/>
                    <a:pt x="618" y="1040"/>
                    <a:pt x="618" y="1048"/>
                  </a:cubicBezTo>
                  <a:lnTo>
                    <a:pt x="618" y="1104"/>
                  </a:lnTo>
                  <a:close/>
                  <a:moveTo>
                    <a:pt x="497" y="567"/>
                  </a:moveTo>
                  <a:cubicBezTo>
                    <a:pt x="498" y="567"/>
                    <a:pt x="498" y="567"/>
                    <a:pt x="498" y="567"/>
                  </a:cubicBezTo>
                  <a:cubicBezTo>
                    <a:pt x="507" y="567"/>
                    <a:pt x="514" y="574"/>
                    <a:pt x="514" y="583"/>
                  </a:cubicBezTo>
                  <a:cubicBezTo>
                    <a:pt x="514" y="583"/>
                    <a:pt x="514" y="583"/>
                    <a:pt x="514" y="583"/>
                  </a:cubicBezTo>
                  <a:cubicBezTo>
                    <a:pt x="514" y="592"/>
                    <a:pt x="507" y="599"/>
                    <a:pt x="498" y="599"/>
                  </a:cubicBezTo>
                  <a:cubicBezTo>
                    <a:pt x="497" y="599"/>
                    <a:pt x="497" y="599"/>
                    <a:pt x="497" y="599"/>
                  </a:cubicBezTo>
                  <a:cubicBezTo>
                    <a:pt x="489" y="599"/>
                    <a:pt x="482" y="592"/>
                    <a:pt x="482" y="583"/>
                  </a:cubicBezTo>
                  <a:cubicBezTo>
                    <a:pt x="482" y="583"/>
                    <a:pt x="482" y="583"/>
                    <a:pt x="482" y="583"/>
                  </a:cubicBezTo>
                  <a:cubicBezTo>
                    <a:pt x="482" y="574"/>
                    <a:pt x="489" y="567"/>
                    <a:pt x="497" y="567"/>
                  </a:cubicBezTo>
                  <a:close/>
                  <a:moveTo>
                    <a:pt x="482" y="530"/>
                  </a:moveTo>
                  <a:cubicBezTo>
                    <a:pt x="482" y="530"/>
                    <a:pt x="482" y="530"/>
                    <a:pt x="482" y="530"/>
                  </a:cubicBezTo>
                  <a:cubicBezTo>
                    <a:pt x="482" y="521"/>
                    <a:pt x="489" y="514"/>
                    <a:pt x="497" y="514"/>
                  </a:cubicBezTo>
                  <a:cubicBezTo>
                    <a:pt x="498" y="514"/>
                    <a:pt x="498" y="514"/>
                    <a:pt x="498" y="514"/>
                  </a:cubicBezTo>
                  <a:cubicBezTo>
                    <a:pt x="507" y="514"/>
                    <a:pt x="514" y="521"/>
                    <a:pt x="514" y="530"/>
                  </a:cubicBezTo>
                  <a:cubicBezTo>
                    <a:pt x="514" y="530"/>
                    <a:pt x="514" y="530"/>
                    <a:pt x="514" y="530"/>
                  </a:cubicBezTo>
                  <a:cubicBezTo>
                    <a:pt x="514" y="539"/>
                    <a:pt x="507" y="546"/>
                    <a:pt x="498" y="546"/>
                  </a:cubicBezTo>
                  <a:cubicBezTo>
                    <a:pt x="497" y="546"/>
                    <a:pt x="497" y="546"/>
                    <a:pt x="497" y="546"/>
                  </a:cubicBezTo>
                  <a:cubicBezTo>
                    <a:pt x="489" y="546"/>
                    <a:pt x="482" y="539"/>
                    <a:pt x="482" y="530"/>
                  </a:cubicBezTo>
                  <a:close/>
                  <a:moveTo>
                    <a:pt x="497" y="621"/>
                  </a:moveTo>
                  <a:cubicBezTo>
                    <a:pt x="498" y="621"/>
                    <a:pt x="498" y="621"/>
                    <a:pt x="498" y="621"/>
                  </a:cubicBezTo>
                  <a:cubicBezTo>
                    <a:pt x="507" y="621"/>
                    <a:pt x="514" y="628"/>
                    <a:pt x="514" y="637"/>
                  </a:cubicBezTo>
                  <a:cubicBezTo>
                    <a:pt x="514" y="637"/>
                    <a:pt x="514" y="637"/>
                    <a:pt x="514" y="637"/>
                  </a:cubicBezTo>
                  <a:cubicBezTo>
                    <a:pt x="514" y="646"/>
                    <a:pt x="507" y="653"/>
                    <a:pt x="498" y="653"/>
                  </a:cubicBezTo>
                  <a:cubicBezTo>
                    <a:pt x="497" y="653"/>
                    <a:pt x="497" y="653"/>
                    <a:pt x="497" y="653"/>
                  </a:cubicBezTo>
                  <a:cubicBezTo>
                    <a:pt x="489" y="653"/>
                    <a:pt x="482" y="646"/>
                    <a:pt x="482" y="637"/>
                  </a:cubicBezTo>
                  <a:cubicBezTo>
                    <a:pt x="482" y="637"/>
                    <a:pt x="482" y="637"/>
                    <a:pt x="482" y="637"/>
                  </a:cubicBezTo>
                  <a:cubicBezTo>
                    <a:pt x="482" y="628"/>
                    <a:pt x="489" y="621"/>
                    <a:pt x="497" y="621"/>
                  </a:cubicBezTo>
                  <a:close/>
                  <a:moveTo>
                    <a:pt x="549" y="567"/>
                  </a:moveTo>
                  <a:cubicBezTo>
                    <a:pt x="550" y="567"/>
                    <a:pt x="550" y="567"/>
                    <a:pt x="550" y="567"/>
                  </a:cubicBezTo>
                  <a:cubicBezTo>
                    <a:pt x="559" y="567"/>
                    <a:pt x="566" y="574"/>
                    <a:pt x="566" y="583"/>
                  </a:cubicBezTo>
                  <a:cubicBezTo>
                    <a:pt x="566" y="583"/>
                    <a:pt x="566" y="583"/>
                    <a:pt x="566" y="583"/>
                  </a:cubicBezTo>
                  <a:cubicBezTo>
                    <a:pt x="566" y="592"/>
                    <a:pt x="559" y="599"/>
                    <a:pt x="550" y="599"/>
                  </a:cubicBezTo>
                  <a:cubicBezTo>
                    <a:pt x="549" y="599"/>
                    <a:pt x="549" y="599"/>
                    <a:pt x="549" y="599"/>
                  </a:cubicBezTo>
                  <a:cubicBezTo>
                    <a:pt x="541" y="599"/>
                    <a:pt x="534" y="592"/>
                    <a:pt x="534" y="583"/>
                  </a:cubicBezTo>
                  <a:cubicBezTo>
                    <a:pt x="534" y="583"/>
                    <a:pt x="534" y="583"/>
                    <a:pt x="534" y="583"/>
                  </a:cubicBezTo>
                  <a:cubicBezTo>
                    <a:pt x="534" y="574"/>
                    <a:pt x="541" y="567"/>
                    <a:pt x="549" y="567"/>
                  </a:cubicBezTo>
                  <a:close/>
                  <a:moveTo>
                    <a:pt x="534" y="530"/>
                  </a:moveTo>
                  <a:cubicBezTo>
                    <a:pt x="534" y="530"/>
                    <a:pt x="534" y="530"/>
                    <a:pt x="534" y="530"/>
                  </a:cubicBezTo>
                  <a:cubicBezTo>
                    <a:pt x="534" y="521"/>
                    <a:pt x="541" y="514"/>
                    <a:pt x="549" y="514"/>
                  </a:cubicBezTo>
                  <a:cubicBezTo>
                    <a:pt x="550" y="514"/>
                    <a:pt x="550" y="514"/>
                    <a:pt x="550" y="514"/>
                  </a:cubicBezTo>
                  <a:cubicBezTo>
                    <a:pt x="559" y="514"/>
                    <a:pt x="566" y="521"/>
                    <a:pt x="566" y="530"/>
                  </a:cubicBezTo>
                  <a:cubicBezTo>
                    <a:pt x="566" y="530"/>
                    <a:pt x="566" y="530"/>
                    <a:pt x="566" y="530"/>
                  </a:cubicBezTo>
                  <a:cubicBezTo>
                    <a:pt x="566" y="539"/>
                    <a:pt x="559" y="546"/>
                    <a:pt x="550" y="546"/>
                  </a:cubicBezTo>
                  <a:cubicBezTo>
                    <a:pt x="549" y="546"/>
                    <a:pt x="549" y="546"/>
                    <a:pt x="549" y="546"/>
                  </a:cubicBezTo>
                  <a:cubicBezTo>
                    <a:pt x="541" y="546"/>
                    <a:pt x="534" y="539"/>
                    <a:pt x="534" y="530"/>
                  </a:cubicBezTo>
                  <a:close/>
                  <a:moveTo>
                    <a:pt x="549" y="621"/>
                  </a:moveTo>
                  <a:cubicBezTo>
                    <a:pt x="550" y="621"/>
                    <a:pt x="550" y="621"/>
                    <a:pt x="550" y="621"/>
                  </a:cubicBezTo>
                  <a:cubicBezTo>
                    <a:pt x="559" y="621"/>
                    <a:pt x="566" y="628"/>
                    <a:pt x="566" y="637"/>
                  </a:cubicBezTo>
                  <a:cubicBezTo>
                    <a:pt x="566" y="637"/>
                    <a:pt x="566" y="637"/>
                    <a:pt x="566" y="637"/>
                  </a:cubicBezTo>
                  <a:cubicBezTo>
                    <a:pt x="566" y="646"/>
                    <a:pt x="559" y="653"/>
                    <a:pt x="550" y="653"/>
                  </a:cubicBezTo>
                  <a:cubicBezTo>
                    <a:pt x="549" y="653"/>
                    <a:pt x="549" y="653"/>
                    <a:pt x="549" y="653"/>
                  </a:cubicBezTo>
                  <a:cubicBezTo>
                    <a:pt x="541" y="653"/>
                    <a:pt x="534" y="646"/>
                    <a:pt x="534" y="637"/>
                  </a:cubicBezTo>
                  <a:cubicBezTo>
                    <a:pt x="534" y="637"/>
                    <a:pt x="534" y="637"/>
                    <a:pt x="534" y="637"/>
                  </a:cubicBezTo>
                  <a:cubicBezTo>
                    <a:pt x="534" y="628"/>
                    <a:pt x="541" y="621"/>
                    <a:pt x="549" y="621"/>
                  </a:cubicBezTo>
                  <a:close/>
                  <a:moveTo>
                    <a:pt x="549" y="673"/>
                  </a:moveTo>
                  <a:cubicBezTo>
                    <a:pt x="550" y="673"/>
                    <a:pt x="550" y="673"/>
                    <a:pt x="550" y="673"/>
                  </a:cubicBezTo>
                  <a:cubicBezTo>
                    <a:pt x="559" y="673"/>
                    <a:pt x="566" y="680"/>
                    <a:pt x="566" y="689"/>
                  </a:cubicBezTo>
                  <a:cubicBezTo>
                    <a:pt x="566" y="689"/>
                    <a:pt x="566" y="689"/>
                    <a:pt x="566" y="689"/>
                  </a:cubicBezTo>
                  <a:cubicBezTo>
                    <a:pt x="566" y="698"/>
                    <a:pt x="559" y="705"/>
                    <a:pt x="550" y="705"/>
                  </a:cubicBezTo>
                  <a:cubicBezTo>
                    <a:pt x="549" y="705"/>
                    <a:pt x="549" y="705"/>
                    <a:pt x="549" y="705"/>
                  </a:cubicBezTo>
                  <a:cubicBezTo>
                    <a:pt x="541" y="705"/>
                    <a:pt x="534" y="698"/>
                    <a:pt x="534" y="689"/>
                  </a:cubicBezTo>
                  <a:cubicBezTo>
                    <a:pt x="534" y="689"/>
                    <a:pt x="534" y="689"/>
                    <a:pt x="534" y="689"/>
                  </a:cubicBezTo>
                  <a:cubicBezTo>
                    <a:pt x="534" y="680"/>
                    <a:pt x="541" y="673"/>
                    <a:pt x="549" y="673"/>
                  </a:cubicBezTo>
                  <a:close/>
                  <a:moveTo>
                    <a:pt x="618" y="637"/>
                  </a:moveTo>
                  <a:cubicBezTo>
                    <a:pt x="618" y="646"/>
                    <a:pt x="611" y="653"/>
                    <a:pt x="602" y="653"/>
                  </a:cubicBezTo>
                  <a:cubicBezTo>
                    <a:pt x="601" y="653"/>
                    <a:pt x="601" y="653"/>
                    <a:pt x="601" y="653"/>
                  </a:cubicBezTo>
                  <a:cubicBezTo>
                    <a:pt x="593" y="653"/>
                    <a:pt x="586" y="646"/>
                    <a:pt x="586" y="637"/>
                  </a:cubicBezTo>
                  <a:cubicBezTo>
                    <a:pt x="586" y="637"/>
                    <a:pt x="586" y="637"/>
                    <a:pt x="586" y="637"/>
                  </a:cubicBezTo>
                  <a:cubicBezTo>
                    <a:pt x="586" y="628"/>
                    <a:pt x="593" y="621"/>
                    <a:pt x="601" y="621"/>
                  </a:cubicBezTo>
                  <a:cubicBezTo>
                    <a:pt x="602" y="621"/>
                    <a:pt x="602" y="621"/>
                    <a:pt x="602" y="621"/>
                  </a:cubicBezTo>
                  <a:cubicBezTo>
                    <a:pt x="611" y="621"/>
                    <a:pt x="618" y="628"/>
                    <a:pt x="618" y="637"/>
                  </a:cubicBezTo>
                  <a:close/>
                  <a:moveTo>
                    <a:pt x="618" y="583"/>
                  </a:moveTo>
                  <a:cubicBezTo>
                    <a:pt x="618" y="592"/>
                    <a:pt x="611" y="599"/>
                    <a:pt x="602" y="599"/>
                  </a:cubicBezTo>
                  <a:cubicBezTo>
                    <a:pt x="601" y="599"/>
                    <a:pt x="601" y="599"/>
                    <a:pt x="601" y="599"/>
                  </a:cubicBezTo>
                  <a:cubicBezTo>
                    <a:pt x="593" y="599"/>
                    <a:pt x="586" y="592"/>
                    <a:pt x="586" y="583"/>
                  </a:cubicBezTo>
                  <a:cubicBezTo>
                    <a:pt x="586" y="583"/>
                    <a:pt x="586" y="583"/>
                    <a:pt x="586" y="583"/>
                  </a:cubicBezTo>
                  <a:cubicBezTo>
                    <a:pt x="586" y="574"/>
                    <a:pt x="593" y="567"/>
                    <a:pt x="601" y="567"/>
                  </a:cubicBezTo>
                  <a:cubicBezTo>
                    <a:pt x="602" y="567"/>
                    <a:pt x="602" y="567"/>
                    <a:pt x="602" y="567"/>
                  </a:cubicBezTo>
                  <a:cubicBezTo>
                    <a:pt x="611" y="567"/>
                    <a:pt x="618" y="574"/>
                    <a:pt x="618" y="583"/>
                  </a:cubicBezTo>
                  <a:close/>
                  <a:moveTo>
                    <a:pt x="618" y="530"/>
                  </a:moveTo>
                  <a:cubicBezTo>
                    <a:pt x="618" y="539"/>
                    <a:pt x="611" y="546"/>
                    <a:pt x="602" y="546"/>
                  </a:cubicBezTo>
                  <a:cubicBezTo>
                    <a:pt x="601" y="546"/>
                    <a:pt x="601" y="546"/>
                    <a:pt x="601" y="546"/>
                  </a:cubicBezTo>
                  <a:cubicBezTo>
                    <a:pt x="593" y="546"/>
                    <a:pt x="586" y="539"/>
                    <a:pt x="586" y="530"/>
                  </a:cubicBezTo>
                  <a:cubicBezTo>
                    <a:pt x="586" y="530"/>
                    <a:pt x="586" y="530"/>
                    <a:pt x="586" y="530"/>
                  </a:cubicBezTo>
                  <a:cubicBezTo>
                    <a:pt x="586" y="521"/>
                    <a:pt x="593" y="514"/>
                    <a:pt x="601" y="514"/>
                  </a:cubicBezTo>
                  <a:cubicBezTo>
                    <a:pt x="602" y="514"/>
                    <a:pt x="602" y="514"/>
                    <a:pt x="602" y="514"/>
                  </a:cubicBezTo>
                  <a:cubicBezTo>
                    <a:pt x="611" y="514"/>
                    <a:pt x="618" y="521"/>
                    <a:pt x="618" y="530"/>
                  </a:cubicBezTo>
                  <a:close/>
                  <a:moveTo>
                    <a:pt x="618" y="414"/>
                  </a:moveTo>
                  <a:cubicBezTo>
                    <a:pt x="618" y="423"/>
                    <a:pt x="610" y="431"/>
                    <a:pt x="601" y="431"/>
                  </a:cubicBezTo>
                  <a:cubicBezTo>
                    <a:pt x="384" y="431"/>
                    <a:pt x="384" y="431"/>
                    <a:pt x="384" y="431"/>
                  </a:cubicBezTo>
                  <a:cubicBezTo>
                    <a:pt x="375" y="431"/>
                    <a:pt x="368" y="438"/>
                    <a:pt x="368" y="447"/>
                  </a:cubicBezTo>
                  <a:cubicBezTo>
                    <a:pt x="368" y="974"/>
                    <a:pt x="368" y="974"/>
                    <a:pt x="368" y="974"/>
                  </a:cubicBezTo>
                  <a:cubicBezTo>
                    <a:pt x="368" y="983"/>
                    <a:pt x="360" y="991"/>
                    <a:pt x="351" y="991"/>
                  </a:cubicBezTo>
                  <a:cubicBezTo>
                    <a:pt x="74" y="991"/>
                    <a:pt x="74" y="991"/>
                    <a:pt x="74" y="991"/>
                  </a:cubicBezTo>
                  <a:cubicBezTo>
                    <a:pt x="65" y="991"/>
                    <a:pt x="58" y="983"/>
                    <a:pt x="58" y="974"/>
                  </a:cubicBezTo>
                  <a:cubicBezTo>
                    <a:pt x="58" y="74"/>
                    <a:pt x="58" y="74"/>
                    <a:pt x="58" y="74"/>
                  </a:cubicBezTo>
                  <a:cubicBezTo>
                    <a:pt x="58" y="65"/>
                    <a:pt x="65" y="57"/>
                    <a:pt x="74" y="57"/>
                  </a:cubicBezTo>
                  <a:cubicBezTo>
                    <a:pt x="601" y="57"/>
                    <a:pt x="601" y="57"/>
                    <a:pt x="601" y="57"/>
                  </a:cubicBezTo>
                  <a:cubicBezTo>
                    <a:pt x="610" y="57"/>
                    <a:pt x="618" y="65"/>
                    <a:pt x="618" y="74"/>
                  </a:cubicBezTo>
                  <a:lnTo>
                    <a:pt x="618"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Rectangle 6"/>
            <p:cNvSpPr>
              <a:spLocks noChangeArrowheads="1"/>
            </p:cNvSpPr>
            <p:nvPr/>
          </p:nvSpPr>
          <p:spPr bwMode="auto">
            <a:xfrm>
              <a:off x="-4067175" y="5792788"/>
              <a:ext cx="2540000" cy="563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7"/>
            <p:cNvSpPr>
              <a:spLocks/>
            </p:cNvSpPr>
            <p:nvPr/>
          </p:nvSpPr>
          <p:spPr bwMode="auto">
            <a:xfrm>
              <a:off x="-3709988" y="1711325"/>
              <a:ext cx="1814513" cy="534987"/>
            </a:xfrm>
            <a:custGeom>
              <a:avLst/>
              <a:gdLst>
                <a:gd name="T0" fmla="*/ 1084 w 1143"/>
                <a:gd name="T1" fmla="*/ 0 h 337"/>
                <a:gd name="T2" fmla="*/ 932 w 1143"/>
                <a:gd name="T3" fmla="*/ 0 h 337"/>
                <a:gd name="T4" fmla="*/ 932 w 1143"/>
                <a:gd name="T5" fmla="*/ 287 h 337"/>
                <a:gd name="T6" fmla="*/ 865 w 1143"/>
                <a:gd name="T7" fmla="*/ 287 h 337"/>
                <a:gd name="T8" fmla="*/ 865 w 1143"/>
                <a:gd name="T9" fmla="*/ 0 h 337"/>
                <a:gd name="T10" fmla="*/ 714 w 1143"/>
                <a:gd name="T11" fmla="*/ 0 h 337"/>
                <a:gd name="T12" fmla="*/ 714 w 1143"/>
                <a:gd name="T13" fmla="*/ 287 h 337"/>
                <a:gd name="T14" fmla="*/ 647 w 1143"/>
                <a:gd name="T15" fmla="*/ 287 h 337"/>
                <a:gd name="T16" fmla="*/ 647 w 1143"/>
                <a:gd name="T17" fmla="*/ 0 h 337"/>
                <a:gd name="T18" fmla="*/ 496 w 1143"/>
                <a:gd name="T19" fmla="*/ 0 h 337"/>
                <a:gd name="T20" fmla="*/ 496 w 1143"/>
                <a:gd name="T21" fmla="*/ 287 h 337"/>
                <a:gd name="T22" fmla="*/ 427 w 1143"/>
                <a:gd name="T23" fmla="*/ 287 h 337"/>
                <a:gd name="T24" fmla="*/ 427 w 1143"/>
                <a:gd name="T25" fmla="*/ 0 h 337"/>
                <a:gd name="T26" fmla="*/ 275 w 1143"/>
                <a:gd name="T27" fmla="*/ 0 h 337"/>
                <a:gd name="T28" fmla="*/ 275 w 1143"/>
                <a:gd name="T29" fmla="*/ 287 h 337"/>
                <a:gd name="T30" fmla="*/ 209 w 1143"/>
                <a:gd name="T31" fmla="*/ 287 h 337"/>
                <a:gd name="T32" fmla="*/ 209 w 1143"/>
                <a:gd name="T33" fmla="*/ 0 h 337"/>
                <a:gd name="T34" fmla="*/ 57 w 1143"/>
                <a:gd name="T35" fmla="*/ 0 h 337"/>
                <a:gd name="T36" fmla="*/ 57 w 1143"/>
                <a:gd name="T37" fmla="*/ 287 h 337"/>
                <a:gd name="T38" fmla="*/ 0 w 1143"/>
                <a:gd name="T39" fmla="*/ 287 h 337"/>
                <a:gd name="T40" fmla="*/ 0 w 1143"/>
                <a:gd name="T41" fmla="*/ 337 h 337"/>
                <a:gd name="T42" fmla="*/ 1143 w 1143"/>
                <a:gd name="T43" fmla="*/ 337 h 337"/>
                <a:gd name="T44" fmla="*/ 1143 w 1143"/>
                <a:gd name="T45" fmla="*/ 287 h 337"/>
                <a:gd name="T46" fmla="*/ 1084 w 1143"/>
                <a:gd name="T47" fmla="*/ 287 h 337"/>
                <a:gd name="T48" fmla="*/ 1084 w 1143"/>
                <a:gd name="T4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37">
                  <a:moveTo>
                    <a:pt x="1084" y="0"/>
                  </a:moveTo>
                  <a:lnTo>
                    <a:pt x="932" y="0"/>
                  </a:lnTo>
                  <a:lnTo>
                    <a:pt x="932" y="287"/>
                  </a:lnTo>
                  <a:lnTo>
                    <a:pt x="865" y="287"/>
                  </a:lnTo>
                  <a:lnTo>
                    <a:pt x="865" y="0"/>
                  </a:lnTo>
                  <a:lnTo>
                    <a:pt x="714" y="0"/>
                  </a:lnTo>
                  <a:lnTo>
                    <a:pt x="714" y="287"/>
                  </a:lnTo>
                  <a:lnTo>
                    <a:pt x="647" y="287"/>
                  </a:lnTo>
                  <a:lnTo>
                    <a:pt x="647" y="0"/>
                  </a:lnTo>
                  <a:lnTo>
                    <a:pt x="496" y="0"/>
                  </a:lnTo>
                  <a:lnTo>
                    <a:pt x="496" y="287"/>
                  </a:lnTo>
                  <a:lnTo>
                    <a:pt x="427" y="287"/>
                  </a:lnTo>
                  <a:lnTo>
                    <a:pt x="427" y="0"/>
                  </a:lnTo>
                  <a:lnTo>
                    <a:pt x="275" y="0"/>
                  </a:lnTo>
                  <a:lnTo>
                    <a:pt x="275" y="287"/>
                  </a:lnTo>
                  <a:lnTo>
                    <a:pt x="209" y="287"/>
                  </a:lnTo>
                  <a:lnTo>
                    <a:pt x="209" y="0"/>
                  </a:lnTo>
                  <a:lnTo>
                    <a:pt x="57" y="0"/>
                  </a:lnTo>
                  <a:lnTo>
                    <a:pt x="57" y="287"/>
                  </a:lnTo>
                  <a:lnTo>
                    <a:pt x="0" y="287"/>
                  </a:lnTo>
                  <a:lnTo>
                    <a:pt x="0" y="337"/>
                  </a:lnTo>
                  <a:lnTo>
                    <a:pt x="1143" y="337"/>
                  </a:lnTo>
                  <a:lnTo>
                    <a:pt x="1143" y="287"/>
                  </a:lnTo>
                  <a:lnTo>
                    <a:pt x="1084" y="287"/>
                  </a:lnTo>
                  <a:lnTo>
                    <a:pt x="10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8"/>
            <p:cNvSpPr>
              <a:spLocks/>
            </p:cNvSpPr>
            <p:nvPr/>
          </p:nvSpPr>
          <p:spPr bwMode="auto">
            <a:xfrm>
              <a:off x="-3709988" y="2557463"/>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9"/>
            <p:cNvSpPr>
              <a:spLocks/>
            </p:cNvSpPr>
            <p:nvPr/>
          </p:nvSpPr>
          <p:spPr bwMode="auto">
            <a:xfrm>
              <a:off x="-3709988" y="3403600"/>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0" name="Freeform 10"/>
            <p:cNvSpPr>
              <a:spLocks/>
            </p:cNvSpPr>
            <p:nvPr/>
          </p:nvSpPr>
          <p:spPr bwMode="auto">
            <a:xfrm>
              <a:off x="-3709988" y="4248150"/>
              <a:ext cx="787400" cy="533400"/>
            </a:xfrm>
            <a:custGeom>
              <a:avLst/>
              <a:gdLst>
                <a:gd name="T0" fmla="*/ 427 w 496"/>
                <a:gd name="T1" fmla="*/ 0 h 336"/>
                <a:gd name="T2" fmla="*/ 275 w 496"/>
                <a:gd name="T3" fmla="*/ 0 h 336"/>
                <a:gd name="T4" fmla="*/ 275 w 496"/>
                <a:gd name="T5" fmla="*/ 287 h 336"/>
                <a:gd name="T6" fmla="*/ 209 w 496"/>
                <a:gd name="T7" fmla="*/ 287 h 336"/>
                <a:gd name="T8" fmla="*/ 209 w 496"/>
                <a:gd name="T9" fmla="*/ 0 h 336"/>
                <a:gd name="T10" fmla="*/ 57 w 496"/>
                <a:gd name="T11" fmla="*/ 0 h 336"/>
                <a:gd name="T12" fmla="*/ 57 w 496"/>
                <a:gd name="T13" fmla="*/ 287 h 336"/>
                <a:gd name="T14" fmla="*/ 0 w 496"/>
                <a:gd name="T15" fmla="*/ 287 h 336"/>
                <a:gd name="T16" fmla="*/ 0 w 496"/>
                <a:gd name="T17" fmla="*/ 336 h 336"/>
                <a:gd name="T18" fmla="*/ 496 w 496"/>
                <a:gd name="T19" fmla="*/ 336 h 336"/>
                <a:gd name="T20" fmla="*/ 496 w 496"/>
                <a:gd name="T21" fmla="*/ 287 h 336"/>
                <a:gd name="T22" fmla="*/ 427 w 496"/>
                <a:gd name="T23" fmla="*/ 287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7"/>
                  </a:lnTo>
                  <a:lnTo>
                    <a:pt x="209" y="287"/>
                  </a:lnTo>
                  <a:lnTo>
                    <a:pt x="209" y="0"/>
                  </a:lnTo>
                  <a:lnTo>
                    <a:pt x="57" y="0"/>
                  </a:lnTo>
                  <a:lnTo>
                    <a:pt x="57" y="287"/>
                  </a:lnTo>
                  <a:lnTo>
                    <a:pt x="0" y="287"/>
                  </a:lnTo>
                  <a:lnTo>
                    <a:pt x="0" y="336"/>
                  </a:lnTo>
                  <a:lnTo>
                    <a:pt x="496" y="336"/>
                  </a:lnTo>
                  <a:lnTo>
                    <a:pt x="496" y="287"/>
                  </a:lnTo>
                  <a:lnTo>
                    <a:pt x="427" y="287"/>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41" name="Group 40"/>
          <p:cNvGrpSpPr>
            <a:grpSpLocks noChangeAspect="1"/>
          </p:cNvGrpSpPr>
          <p:nvPr/>
        </p:nvGrpSpPr>
        <p:grpSpPr>
          <a:xfrm>
            <a:off x="7572998" y="2880483"/>
            <a:ext cx="484117" cy="343059"/>
            <a:chOff x="2722563" y="4257676"/>
            <a:chExt cx="2887662" cy="2046288"/>
          </a:xfrm>
          <a:solidFill>
            <a:schemeClr val="bg1">
              <a:lumMod val="95000"/>
            </a:schemeClr>
          </a:solidFill>
        </p:grpSpPr>
        <p:sp>
          <p:nvSpPr>
            <p:cNvPr id="42" name="Rectangle 14"/>
            <p:cNvSpPr>
              <a:spLocks noChangeArrowheads="1"/>
            </p:cNvSpPr>
            <p:nvPr/>
          </p:nvSpPr>
          <p:spPr bwMode="auto">
            <a:xfrm>
              <a:off x="4600575"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3" name="Rectangle 15"/>
            <p:cNvSpPr>
              <a:spLocks noChangeArrowheads="1"/>
            </p:cNvSpPr>
            <p:nvPr/>
          </p:nvSpPr>
          <p:spPr bwMode="auto">
            <a:xfrm>
              <a:off x="489426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4" name="Rectangle 16"/>
            <p:cNvSpPr>
              <a:spLocks noChangeArrowheads="1"/>
            </p:cNvSpPr>
            <p:nvPr/>
          </p:nvSpPr>
          <p:spPr bwMode="auto">
            <a:xfrm>
              <a:off x="4221163" y="5508626"/>
              <a:ext cx="85725"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5" name="Rectangle 17"/>
            <p:cNvSpPr>
              <a:spLocks noChangeArrowheads="1"/>
            </p:cNvSpPr>
            <p:nvPr/>
          </p:nvSpPr>
          <p:spPr bwMode="auto">
            <a:xfrm>
              <a:off x="4333875" y="5508626"/>
              <a:ext cx="214312"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6" name="Rectangle 18"/>
            <p:cNvSpPr>
              <a:spLocks noChangeArrowheads="1"/>
            </p:cNvSpPr>
            <p:nvPr/>
          </p:nvSpPr>
          <p:spPr bwMode="auto">
            <a:xfrm>
              <a:off x="528161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7" name="Freeform 19"/>
            <p:cNvSpPr>
              <a:spLocks/>
            </p:cNvSpPr>
            <p:nvPr/>
          </p:nvSpPr>
          <p:spPr bwMode="auto">
            <a:xfrm>
              <a:off x="2722563" y="4257676"/>
              <a:ext cx="2887662" cy="2046288"/>
            </a:xfrm>
            <a:custGeom>
              <a:avLst/>
              <a:gdLst>
                <a:gd name="T0" fmla="*/ 865 w 1819"/>
                <a:gd name="T1" fmla="*/ 620 h 1289"/>
                <a:gd name="T2" fmla="*/ 1629 w 1819"/>
                <a:gd name="T3" fmla="*/ 620 h 1289"/>
                <a:gd name="T4" fmla="*/ 1819 w 1819"/>
                <a:gd name="T5" fmla="*/ 223 h 1289"/>
                <a:gd name="T6" fmla="*/ 1819 w 1819"/>
                <a:gd name="T7" fmla="*/ 216 h 1289"/>
                <a:gd name="T8" fmla="*/ 439 w 1819"/>
                <a:gd name="T9" fmla="*/ 216 h 1289"/>
                <a:gd name="T10" fmla="*/ 439 w 1819"/>
                <a:gd name="T11" fmla="*/ 114 h 1289"/>
                <a:gd name="T12" fmla="*/ 1816 w 1819"/>
                <a:gd name="T13" fmla="*/ 114 h 1289"/>
                <a:gd name="T14" fmla="*/ 1814 w 1819"/>
                <a:gd name="T15" fmla="*/ 0 h 1289"/>
                <a:gd name="T16" fmla="*/ 0 w 1819"/>
                <a:gd name="T17" fmla="*/ 0 h 1289"/>
                <a:gd name="T18" fmla="*/ 0 w 1819"/>
                <a:gd name="T19" fmla="*/ 631 h 1289"/>
                <a:gd name="T20" fmla="*/ 349 w 1819"/>
                <a:gd name="T21" fmla="*/ 631 h 1289"/>
                <a:gd name="T22" fmla="*/ 204 w 1819"/>
                <a:gd name="T23" fmla="*/ 1289 h 1289"/>
                <a:gd name="T24" fmla="*/ 498 w 1819"/>
                <a:gd name="T25" fmla="*/ 1282 h 1289"/>
                <a:gd name="T26" fmla="*/ 626 w 1819"/>
                <a:gd name="T27" fmla="*/ 926 h 1289"/>
                <a:gd name="T28" fmla="*/ 669 w 1819"/>
                <a:gd name="T29" fmla="*/ 814 h 1289"/>
                <a:gd name="T30" fmla="*/ 754 w 1819"/>
                <a:gd name="T31" fmla="*/ 843 h 1289"/>
                <a:gd name="T32" fmla="*/ 873 w 1819"/>
                <a:gd name="T33" fmla="*/ 627 h 1289"/>
                <a:gd name="T34" fmla="*/ 863 w 1819"/>
                <a:gd name="T35" fmla="*/ 627 h 1289"/>
                <a:gd name="T36" fmla="*/ 865 w 1819"/>
                <a:gd name="T37" fmla="*/ 62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9" h="1289">
                  <a:moveTo>
                    <a:pt x="865" y="620"/>
                  </a:moveTo>
                  <a:lnTo>
                    <a:pt x="1629" y="620"/>
                  </a:lnTo>
                  <a:lnTo>
                    <a:pt x="1819" y="223"/>
                  </a:lnTo>
                  <a:lnTo>
                    <a:pt x="1819" y="216"/>
                  </a:lnTo>
                  <a:lnTo>
                    <a:pt x="439" y="216"/>
                  </a:lnTo>
                  <a:lnTo>
                    <a:pt x="439" y="114"/>
                  </a:lnTo>
                  <a:lnTo>
                    <a:pt x="1816" y="114"/>
                  </a:lnTo>
                  <a:lnTo>
                    <a:pt x="1814" y="0"/>
                  </a:lnTo>
                  <a:lnTo>
                    <a:pt x="0" y="0"/>
                  </a:lnTo>
                  <a:lnTo>
                    <a:pt x="0" y="631"/>
                  </a:lnTo>
                  <a:lnTo>
                    <a:pt x="349" y="631"/>
                  </a:lnTo>
                  <a:lnTo>
                    <a:pt x="204" y="1289"/>
                  </a:lnTo>
                  <a:lnTo>
                    <a:pt x="498" y="1282"/>
                  </a:lnTo>
                  <a:lnTo>
                    <a:pt x="626" y="926"/>
                  </a:lnTo>
                  <a:lnTo>
                    <a:pt x="669" y="814"/>
                  </a:lnTo>
                  <a:lnTo>
                    <a:pt x="754" y="843"/>
                  </a:lnTo>
                  <a:lnTo>
                    <a:pt x="873" y="627"/>
                  </a:lnTo>
                  <a:lnTo>
                    <a:pt x="863" y="627"/>
                  </a:lnTo>
                  <a:lnTo>
                    <a:pt x="865"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8" name="Rectangle 20"/>
            <p:cNvSpPr>
              <a:spLocks noChangeArrowheads="1"/>
            </p:cNvSpPr>
            <p:nvPr/>
          </p:nvSpPr>
          <p:spPr bwMode="auto">
            <a:xfrm>
              <a:off x="5424488" y="5508626"/>
              <a:ext cx="18573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53" name="Group 52"/>
          <p:cNvGrpSpPr/>
          <p:nvPr/>
        </p:nvGrpSpPr>
        <p:grpSpPr>
          <a:xfrm flipH="1">
            <a:off x="2144779" y="2888967"/>
            <a:ext cx="743642" cy="320468"/>
            <a:chOff x="18524538" y="-23752175"/>
            <a:chExt cx="41830625" cy="18087975"/>
          </a:xfrm>
          <a:solidFill>
            <a:schemeClr val="bg1">
              <a:lumMod val="95000"/>
            </a:schemeClr>
          </a:solidFill>
        </p:grpSpPr>
        <p:sp>
          <p:nvSpPr>
            <p:cNvPr id="54" name="Freeform 53"/>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5" name="Freeform 54"/>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6" name="Freeform 55"/>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grpSp>
      <p:sp>
        <p:nvSpPr>
          <p:cNvPr id="59" name="Oval 58"/>
          <p:cNvSpPr/>
          <p:nvPr/>
        </p:nvSpPr>
        <p:spPr>
          <a:xfrm>
            <a:off x="5276988" y="3325465"/>
            <a:ext cx="2092307" cy="2092307"/>
          </a:xfrm>
          <a:prstGeom prst="ellipse">
            <a:avLst/>
          </a:prstGeom>
          <a:solidFill>
            <a:schemeClr val="accent1"/>
          </a:solidFill>
          <a:ln>
            <a:noFill/>
          </a:ln>
          <a:effectLst>
            <a:innerShdw dist="1016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32509"/>
            <a:r>
              <a:rPr lang="en-US" sz="2000" dirty="0">
                <a:solidFill>
                  <a:prstClr val="white"/>
                </a:solidFill>
                <a:latin typeface="Segoe UI Semilight" panose="020B0402040204020203" pitchFamily="34" charset="0"/>
                <a:cs typeface="Segoe UI Semilight" panose="020B0402040204020203" pitchFamily="34" charset="0"/>
              </a:rPr>
              <a:t>Enterprise</a:t>
            </a:r>
          </a:p>
        </p:txBody>
      </p:sp>
      <p:grpSp>
        <p:nvGrpSpPr>
          <p:cNvPr id="60" name="Group 59"/>
          <p:cNvGrpSpPr/>
          <p:nvPr/>
        </p:nvGrpSpPr>
        <p:grpSpPr>
          <a:xfrm>
            <a:off x="5937075" y="3757420"/>
            <a:ext cx="669540" cy="893568"/>
            <a:chOff x="4134941" y="2147707"/>
            <a:chExt cx="511681" cy="682890"/>
          </a:xfrm>
          <a:solidFill>
            <a:schemeClr val="bg1"/>
          </a:solidFill>
        </p:grpSpPr>
        <p:sp>
          <p:nvSpPr>
            <p:cNvPr id="61" name="Freeform 5"/>
            <p:cNvSpPr>
              <a:spLocks noEditPoints="1"/>
            </p:cNvSpPr>
            <p:nvPr/>
          </p:nvSpPr>
          <p:spPr bwMode="auto">
            <a:xfrm>
              <a:off x="4134941" y="2435649"/>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62" name="Freeform 6"/>
            <p:cNvSpPr>
              <a:spLocks noEditPoints="1"/>
            </p:cNvSpPr>
            <p:nvPr/>
          </p:nvSpPr>
          <p:spPr bwMode="auto">
            <a:xfrm>
              <a:off x="4325994" y="2147707"/>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cxnSp>
        <p:nvCxnSpPr>
          <p:cNvPr id="63" name="Straight Connector 62"/>
          <p:cNvCxnSpPr>
            <a:stCxn id="15" idx="2"/>
          </p:cNvCxnSpPr>
          <p:nvPr/>
        </p:nvCxnSpPr>
        <p:spPr>
          <a:xfrm flipH="1">
            <a:off x="3039547"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371389"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84964" y="3036424"/>
            <a:ext cx="198446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764741" y="3510471"/>
            <a:ext cx="432895" cy="5197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5022991" y="3506483"/>
            <a:ext cx="333098" cy="39992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193301" y="3506480"/>
            <a:ext cx="316309" cy="3797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331298" y="3501655"/>
            <a:ext cx="427975" cy="5138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8131316" y="3487854"/>
            <a:ext cx="427050" cy="5127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002816" y="3496893"/>
            <a:ext cx="428281" cy="51420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751297" y="2409150"/>
            <a:ext cx="461232" cy="461231"/>
            <a:chOff x="385603" y="3523933"/>
            <a:chExt cx="461297" cy="461296"/>
          </a:xfrm>
        </p:grpSpPr>
        <p:sp>
          <p:nvSpPr>
            <p:cNvPr id="73" name="Oval 72"/>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4" name="Group 73"/>
            <p:cNvGrpSpPr/>
            <p:nvPr/>
          </p:nvGrpSpPr>
          <p:grpSpPr>
            <a:xfrm>
              <a:off x="527471" y="3637336"/>
              <a:ext cx="177561" cy="234490"/>
              <a:chOff x="4872030" y="3858345"/>
              <a:chExt cx="435843" cy="575581"/>
            </a:xfrm>
            <a:solidFill>
              <a:schemeClr val="accent3"/>
            </a:solidFill>
          </p:grpSpPr>
          <p:sp>
            <p:nvSpPr>
              <p:cNvPr id="75"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76"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78" name="Oval 77"/>
          <p:cNvSpPr/>
          <p:nvPr/>
        </p:nvSpPr>
        <p:spPr>
          <a:xfrm>
            <a:off x="5873445" y="2833867"/>
            <a:ext cx="819264" cy="819261"/>
          </a:xfrm>
          <a:prstGeom prst="ellipse">
            <a:avLst/>
          </a:prstGeom>
          <a:solidFill>
            <a:srgbClr val="002060"/>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9" name="Group 78"/>
          <p:cNvGrpSpPr/>
          <p:nvPr/>
        </p:nvGrpSpPr>
        <p:grpSpPr>
          <a:xfrm>
            <a:off x="6070384" y="3016036"/>
            <a:ext cx="397401" cy="425007"/>
            <a:chOff x="10378848" y="3233140"/>
            <a:chExt cx="393882" cy="421246"/>
          </a:xfrm>
          <a:solidFill>
            <a:schemeClr val="bg1">
              <a:lumMod val="95000"/>
            </a:schemeClr>
          </a:solidFill>
        </p:grpSpPr>
        <p:sp>
          <p:nvSpPr>
            <p:cNvPr id="80" name="Rectangle 79"/>
            <p:cNvSpPr/>
            <p:nvPr/>
          </p:nvSpPr>
          <p:spPr bwMode="auto">
            <a:xfrm>
              <a:off x="10378848" y="3459676"/>
              <a:ext cx="72412" cy="194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10486005" y="3381223"/>
              <a:ext cx="72412" cy="27316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10593162" y="3317213"/>
              <a:ext cx="72412" cy="3371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10700318" y="3233140"/>
              <a:ext cx="72412" cy="4212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4980076" y="2409150"/>
            <a:ext cx="461232" cy="461231"/>
            <a:chOff x="385603" y="3523933"/>
            <a:chExt cx="461297" cy="461296"/>
          </a:xfrm>
        </p:grpSpPr>
        <p:sp>
          <p:nvSpPr>
            <p:cNvPr id="85" name="Oval 8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6" name="Group 85"/>
            <p:cNvGrpSpPr/>
            <p:nvPr/>
          </p:nvGrpSpPr>
          <p:grpSpPr>
            <a:xfrm>
              <a:off x="527471" y="3637336"/>
              <a:ext cx="177561" cy="234490"/>
              <a:chOff x="4872030" y="3858345"/>
              <a:chExt cx="435843" cy="575581"/>
            </a:xfrm>
            <a:solidFill>
              <a:schemeClr val="accent3"/>
            </a:solidFill>
          </p:grpSpPr>
          <p:sp>
            <p:nvSpPr>
              <p:cNvPr id="8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8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89" name="Group 88"/>
          <p:cNvGrpSpPr/>
          <p:nvPr/>
        </p:nvGrpSpPr>
        <p:grpSpPr>
          <a:xfrm>
            <a:off x="8057117" y="2409150"/>
            <a:ext cx="461232" cy="461231"/>
            <a:chOff x="385603" y="3523933"/>
            <a:chExt cx="461297" cy="461296"/>
          </a:xfrm>
        </p:grpSpPr>
        <p:sp>
          <p:nvSpPr>
            <p:cNvPr id="90" name="Oval 8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1" name="Group 90"/>
            <p:cNvGrpSpPr/>
            <p:nvPr/>
          </p:nvGrpSpPr>
          <p:grpSpPr>
            <a:xfrm>
              <a:off x="527471" y="3637336"/>
              <a:ext cx="177561" cy="234490"/>
              <a:chOff x="4872030" y="3858345"/>
              <a:chExt cx="435843" cy="575581"/>
            </a:xfrm>
            <a:solidFill>
              <a:schemeClr val="accent3"/>
            </a:solidFill>
          </p:grpSpPr>
          <p:sp>
            <p:nvSpPr>
              <p:cNvPr id="9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4" name="Group 93"/>
          <p:cNvGrpSpPr/>
          <p:nvPr/>
        </p:nvGrpSpPr>
        <p:grpSpPr>
          <a:xfrm>
            <a:off x="10313383" y="2409150"/>
            <a:ext cx="461232" cy="461231"/>
            <a:chOff x="385603" y="3523933"/>
            <a:chExt cx="461297" cy="461296"/>
          </a:xfrm>
        </p:grpSpPr>
        <p:sp>
          <p:nvSpPr>
            <p:cNvPr id="95" name="Oval 9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6" name="Group 95"/>
            <p:cNvGrpSpPr/>
            <p:nvPr/>
          </p:nvGrpSpPr>
          <p:grpSpPr>
            <a:xfrm>
              <a:off x="527471" y="3637336"/>
              <a:ext cx="177561" cy="234490"/>
              <a:chOff x="4872030" y="3858345"/>
              <a:chExt cx="435843" cy="575581"/>
            </a:xfrm>
            <a:solidFill>
              <a:schemeClr val="accent3"/>
            </a:solidFill>
          </p:grpSpPr>
          <p:sp>
            <p:nvSpPr>
              <p:cNvPr id="9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9" name="Group 98"/>
          <p:cNvGrpSpPr/>
          <p:nvPr/>
        </p:nvGrpSpPr>
        <p:grpSpPr>
          <a:xfrm>
            <a:off x="4104522" y="4046149"/>
            <a:ext cx="461232" cy="461231"/>
            <a:chOff x="385603" y="3523933"/>
            <a:chExt cx="461297" cy="461296"/>
          </a:xfrm>
        </p:grpSpPr>
        <p:sp>
          <p:nvSpPr>
            <p:cNvPr id="100" name="Oval 9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1" name="Group 100"/>
            <p:cNvGrpSpPr/>
            <p:nvPr/>
          </p:nvGrpSpPr>
          <p:grpSpPr>
            <a:xfrm>
              <a:off x="527471" y="3637336"/>
              <a:ext cx="177561" cy="234490"/>
              <a:chOff x="4872030" y="3858345"/>
              <a:chExt cx="435843" cy="575581"/>
            </a:xfrm>
            <a:solidFill>
              <a:schemeClr val="accent3"/>
            </a:solidFill>
          </p:grpSpPr>
          <p:sp>
            <p:nvSpPr>
              <p:cNvPr id="10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04" name="Group 103"/>
          <p:cNvGrpSpPr/>
          <p:nvPr/>
        </p:nvGrpSpPr>
        <p:grpSpPr>
          <a:xfrm>
            <a:off x="7927238" y="4046149"/>
            <a:ext cx="461232" cy="461231"/>
            <a:chOff x="385603" y="3523933"/>
            <a:chExt cx="461297" cy="461296"/>
          </a:xfrm>
        </p:grpSpPr>
        <p:sp>
          <p:nvSpPr>
            <p:cNvPr id="105" name="Oval 10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6" name="Group 105"/>
            <p:cNvGrpSpPr/>
            <p:nvPr/>
          </p:nvGrpSpPr>
          <p:grpSpPr>
            <a:xfrm>
              <a:off x="527471" y="3637336"/>
              <a:ext cx="177561" cy="234490"/>
              <a:chOff x="4872030" y="3858345"/>
              <a:chExt cx="435843" cy="575581"/>
            </a:xfrm>
            <a:solidFill>
              <a:schemeClr val="accent3"/>
            </a:solidFill>
          </p:grpSpPr>
          <p:sp>
            <p:nvSpPr>
              <p:cNvPr id="10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cxnSp>
        <p:nvCxnSpPr>
          <p:cNvPr id="109" name="Straight Connector 108"/>
          <p:cNvCxnSpPr/>
          <p:nvPr/>
        </p:nvCxnSpPr>
        <p:spPr>
          <a:xfrm flipH="1">
            <a:off x="4359742"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007308" y="5095118"/>
            <a:ext cx="885082" cy="885082"/>
            <a:chOff x="10561853" y="5253432"/>
            <a:chExt cx="867806" cy="867806"/>
          </a:xfrm>
          <a:solidFill>
            <a:srgbClr val="002060"/>
          </a:solidFill>
        </p:grpSpPr>
        <p:sp>
          <p:nvSpPr>
            <p:cNvPr id="2" name="Oval 1"/>
            <p:cNvSpPr/>
            <p:nvPr/>
          </p:nvSpPr>
          <p:spPr>
            <a:xfrm>
              <a:off x="10561853" y="5253432"/>
              <a:ext cx="867806" cy="867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1"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10682829" y="5374408"/>
              <a:ext cx="625854" cy="625854"/>
            </a:xfrm>
            <a:prstGeom prst="rect">
              <a:avLst/>
            </a:prstGeom>
            <a:grpFill/>
          </p:spPr>
        </p:pic>
      </p:grpSp>
      <p:grpSp>
        <p:nvGrpSpPr>
          <p:cNvPr id="112" name="Group 111"/>
          <p:cNvGrpSpPr/>
          <p:nvPr/>
        </p:nvGrpSpPr>
        <p:grpSpPr>
          <a:xfrm>
            <a:off x="6606615" y="5111260"/>
            <a:ext cx="821606" cy="821606"/>
            <a:chOff x="7909133" y="5457279"/>
            <a:chExt cx="891239" cy="891239"/>
          </a:xfrm>
          <a:solidFill>
            <a:srgbClr val="002060"/>
          </a:solidFill>
        </p:grpSpPr>
        <p:sp>
          <p:nvSpPr>
            <p:cNvPr id="4" name="Oval 3"/>
            <p:cNvSpPr/>
            <p:nvPr/>
          </p:nvSpPr>
          <p:spPr>
            <a:xfrm>
              <a:off x="7909133" y="5457279"/>
              <a:ext cx="891239" cy="891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0" name="Picture 5" descr="\\MAGNUM\Projects\Microsoft\Cloud Power FY12\Design\ICONS_PNG\Layer-79.png"/>
            <p:cNvPicPr>
              <a:picLocks noChangeAspect="1" noChangeArrowheads="1"/>
            </p:cNvPicPr>
            <p:nvPr/>
          </p:nvPicPr>
          <p:blipFill>
            <a:blip r:embed="rId4" cstate="print">
              <a:biLevel thresh="25000"/>
            </a:blip>
            <a:srcRect/>
            <a:stretch>
              <a:fillRect/>
            </a:stretch>
          </p:blipFill>
          <p:spPr bwMode="auto">
            <a:xfrm>
              <a:off x="8021756" y="5562733"/>
              <a:ext cx="679613" cy="679613"/>
            </a:xfrm>
            <a:prstGeom prst="rect">
              <a:avLst/>
            </a:prstGeom>
            <a:grpFill/>
          </p:spPr>
        </p:pic>
      </p:grpSp>
      <p:grpSp>
        <p:nvGrpSpPr>
          <p:cNvPr id="115" name="Group 114"/>
          <p:cNvGrpSpPr/>
          <p:nvPr/>
        </p:nvGrpSpPr>
        <p:grpSpPr>
          <a:xfrm>
            <a:off x="9789743" y="2769206"/>
            <a:ext cx="505816" cy="567500"/>
            <a:chOff x="2241990" y="3323843"/>
            <a:chExt cx="224646" cy="252042"/>
          </a:xfrm>
          <a:solidFill>
            <a:schemeClr val="bg1">
              <a:lumMod val="95000"/>
            </a:schemeClr>
          </a:solidFill>
        </p:grpSpPr>
        <p:sp>
          <p:nvSpPr>
            <p:cNvPr id="116" name="Freeform 14"/>
            <p:cNvSpPr>
              <a:spLocks/>
            </p:cNvSpPr>
            <p:nvPr/>
          </p:nvSpPr>
          <p:spPr bwMode="auto">
            <a:xfrm>
              <a:off x="2241990" y="3399367"/>
              <a:ext cx="102640" cy="176518"/>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7" name="Freeform 15"/>
            <p:cNvSpPr>
              <a:spLocks/>
            </p:cNvSpPr>
            <p:nvPr/>
          </p:nvSpPr>
          <p:spPr bwMode="auto">
            <a:xfrm>
              <a:off x="2364277" y="3399367"/>
              <a:ext cx="102359" cy="176518"/>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8" name="Freeform 16"/>
            <p:cNvSpPr>
              <a:spLocks/>
            </p:cNvSpPr>
            <p:nvPr/>
          </p:nvSpPr>
          <p:spPr bwMode="auto">
            <a:xfrm>
              <a:off x="2252233" y="3323843"/>
              <a:ext cx="204436" cy="116880"/>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120" name="Freeform 119"/>
          <p:cNvSpPr>
            <a:spLocks noChangeAspect="1"/>
          </p:cNvSpPr>
          <p:nvPr/>
        </p:nvSpPr>
        <p:spPr bwMode="black">
          <a:xfrm>
            <a:off x="6861812" y="3937122"/>
            <a:ext cx="341718" cy="596620"/>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Title 3"/>
          <p:cNvSpPr>
            <a:spLocks noGrp="1"/>
          </p:cNvSpPr>
          <p:nvPr>
            <p:ph type="title"/>
          </p:nvPr>
        </p:nvSpPr>
        <p:spPr/>
        <p:txBody>
          <a:bodyPr>
            <a:noAutofit/>
          </a:bodyPr>
          <a:lstStyle/>
          <a:p>
            <a:r>
              <a:rPr lang="en-US" sz="4800" dirty="0"/>
              <a:t>IT / OT Collaboration Enables IoT</a:t>
            </a:r>
            <a:endParaRPr lang="en-US" sz="4488" dirty="0">
              <a:solidFill>
                <a:schemeClr val="bg2">
                  <a:lumMod val="50000"/>
                </a:schemeClr>
              </a:solidFill>
            </a:endParaRPr>
          </a:p>
        </p:txBody>
      </p:sp>
    </p:spTree>
    <p:extLst>
      <p:ext uri="{BB962C8B-B14F-4D97-AF65-F5344CB8AC3E}">
        <p14:creationId xmlns:p14="http://schemas.microsoft.com/office/powerpoint/2010/main" val="21148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250"/>
                                        <p:tgtEl>
                                          <p:spTgt spid="63"/>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right)">
                                      <p:cBhvr>
                                        <p:cTn id="11" dur="250"/>
                                        <p:tgtEl>
                                          <p:spTgt spid="6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25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250"/>
                                        <p:tgtEl>
                                          <p:spTgt spid="66"/>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250"/>
                                        <p:tgtEl>
                                          <p:spTgt spid="6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250"/>
                                        <p:tgtEl>
                                          <p:spTgt spid="68"/>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250"/>
                                        <p:tgtEl>
                                          <p:spTgt spid="69"/>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250"/>
                                        <p:tgtEl>
                                          <p:spTgt spid="70"/>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left)">
                                      <p:cBhvr>
                                        <p:cTn id="43" dur="250"/>
                                        <p:tgtEl>
                                          <p:spTgt spid="109"/>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25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5482" y="308060"/>
            <a:ext cx="5485622" cy="547487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Welcome and overview</a:t>
            </a:r>
            <a:br>
              <a:rPr lang="en-US" dirty="0"/>
            </a:br>
            <a:br>
              <a:rPr lang="en-US" dirty="0"/>
            </a:br>
            <a:endParaRPr lang="en-US"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165" y="5253240"/>
            <a:ext cx="1927704" cy="443451"/>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182" y="6287437"/>
            <a:ext cx="1876814" cy="4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5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Collaboration &amp; Cyberphysical Security</a:t>
            </a:r>
          </a:p>
        </p:txBody>
      </p:sp>
      <p:sp>
        <p:nvSpPr>
          <p:cNvPr id="2" name="Text Placeholder 1"/>
          <p:cNvSpPr>
            <a:spLocks noGrp="1"/>
          </p:cNvSpPr>
          <p:nvPr>
            <p:ph sz="quarter" idx="10"/>
          </p:nvPr>
        </p:nvSpPr>
        <p:spPr>
          <a:xfrm>
            <a:off x="450029" y="5592880"/>
            <a:ext cx="11620304" cy="1441813"/>
          </a:xfrm>
        </p:spPr>
        <p:txBody>
          <a:bodyPr/>
          <a:lstStyle/>
          <a:p>
            <a:pPr marL="0" indent="0" algn="ctr">
              <a:buNone/>
            </a:pPr>
            <a:r>
              <a:rPr lang="de-DE" sz="3600" spc="-102" dirty="0">
                <a:ln w="3175">
                  <a:noFill/>
                </a:ln>
                <a:cs typeface="Segoe UI" pitchFamily="34" charset="0"/>
              </a:rPr>
              <a:t>IT and OT engineers will collaborate in making </a:t>
            </a:r>
            <a:r>
              <a:rPr lang="en-US" sz="3600" spc="-102" dirty="0">
                <a:ln w="3175">
                  <a:noFill/>
                </a:ln>
                <a:cs typeface="Segoe UI" pitchFamily="34" charset="0"/>
              </a:rPr>
              <a:t>“cyberphysical” systems safe and secure. </a:t>
            </a:r>
          </a:p>
        </p:txBody>
      </p:sp>
      <p:sp>
        <p:nvSpPr>
          <p:cNvPr id="4" name="Rectangle 8"/>
          <p:cNvSpPr/>
          <p:nvPr/>
        </p:nvSpPr>
        <p:spPr>
          <a:xfrm>
            <a:off x="6583993" y="2399994"/>
            <a:ext cx="5486340" cy="3046988"/>
          </a:xfrm>
          <a:prstGeom prst="rect">
            <a:avLst/>
          </a:prstGeom>
        </p:spPr>
        <p:txBody>
          <a:bodyPr wrap="square">
            <a:spAutoFit/>
          </a:bodyPr>
          <a:lstStyle/>
          <a:p>
            <a:r>
              <a:rPr lang="en-US" sz="2400" dirty="0">
                <a:solidFill>
                  <a:prstClr val="black"/>
                </a:solidFill>
              </a:rPr>
              <a:t>Know how to make </a:t>
            </a:r>
            <a:r>
              <a:rPr lang="en-US" sz="2400" b="1" i="1" dirty="0">
                <a:solidFill>
                  <a:prstClr val="black"/>
                </a:solidFill>
              </a:rPr>
              <a:t>physical</a:t>
            </a:r>
            <a:r>
              <a:rPr lang="en-US" sz="2400" dirty="0">
                <a:solidFill>
                  <a:prstClr val="black"/>
                </a:solidFill>
              </a:rPr>
              <a:t> things safe and secure</a:t>
            </a:r>
          </a:p>
          <a:p>
            <a:pPr marL="809271" lvl="1" indent="-342900">
              <a:buFont typeface="Arial" panose="020B0604020202020204" pitchFamily="34" charset="0"/>
              <a:buChar char="•"/>
            </a:pPr>
            <a:r>
              <a:rPr lang="en-US" sz="2400" dirty="0">
                <a:solidFill>
                  <a:prstClr val="black"/>
                </a:solidFill>
              </a:rPr>
              <a:t>Standards, Procedures, Training, Continuous Improvement</a:t>
            </a:r>
          </a:p>
          <a:p>
            <a:pPr marL="809271" lvl="1" indent="-342900">
              <a:buFont typeface="Arial" panose="020B0604020202020204" pitchFamily="34" charset="0"/>
              <a:buChar char="•"/>
            </a:pPr>
            <a:r>
              <a:rPr lang="de-DE" sz="2400" dirty="0" err="1">
                <a:solidFill>
                  <a:prstClr val="black"/>
                </a:solidFill>
              </a:rPr>
              <a:t>Physical</a:t>
            </a:r>
            <a:r>
              <a:rPr lang="de-DE" sz="2400" dirty="0">
                <a:solidFill>
                  <a:prstClr val="black"/>
                </a:solidFill>
              </a:rPr>
              <a:t> </a:t>
            </a:r>
            <a:r>
              <a:rPr lang="de-DE" sz="2400" dirty="0" err="1">
                <a:solidFill>
                  <a:prstClr val="black"/>
                </a:solidFill>
              </a:rPr>
              <a:t>access</a:t>
            </a:r>
            <a:r>
              <a:rPr lang="de-DE" sz="2400" dirty="0">
                <a:solidFill>
                  <a:prstClr val="black"/>
                </a:solidFill>
              </a:rPr>
              <a:t> </a:t>
            </a:r>
            <a:r>
              <a:rPr lang="de-DE" sz="2400" dirty="0" err="1">
                <a:solidFill>
                  <a:prstClr val="black"/>
                </a:solidFill>
              </a:rPr>
              <a:t>management</a:t>
            </a:r>
            <a:endParaRPr lang="de-DE" sz="2400" dirty="0">
              <a:solidFill>
                <a:prstClr val="black"/>
              </a:solidFill>
            </a:endParaRPr>
          </a:p>
          <a:p>
            <a:pPr marL="809271" lvl="1" indent="-342900">
              <a:buFont typeface="Arial" panose="020B0604020202020204" pitchFamily="34" charset="0"/>
              <a:buChar char="•"/>
            </a:pPr>
            <a:r>
              <a:rPr lang="de-DE" sz="2400" dirty="0" err="1">
                <a:solidFill>
                  <a:prstClr val="black"/>
                </a:solidFill>
              </a:rPr>
              <a:t>Hazard</a:t>
            </a:r>
            <a:r>
              <a:rPr lang="de-DE" sz="2400" dirty="0">
                <a:solidFill>
                  <a:prstClr val="black"/>
                </a:solidFill>
              </a:rPr>
              <a:t> </a:t>
            </a:r>
            <a:r>
              <a:rPr lang="de-DE" sz="2400" dirty="0" err="1">
                <a:solidFill>
                  <a:prstClr val="black"/>
                </a:solidFill>
              </a:rPr>
              <a:t>and</a:t>
            </a:r>
            <a:r>
              <a:rPr lang="de-DE" sz="2400" dirty="0">
                <a:solidFill>
                  <a:prstClr val="black"/>
                </a:solidFill>
              </a:rPr>
              <a:t> </a:t>
            </a:r>
            <a:r>
              <a:rPr lang="de-DE" sz="2400" dirty="0" err="1">
                <a:solidFill>
                  <a:prstClr val="black"/>
                </a:solidFill>
              </a:rPr>
              <a:t>Risk</a:t>
            </a:r>
            <a:r>
              <a:rPr lang="de-DE" sz="2400" dirty="0">
                <a:solidFill>
                  <a:prstClr val="black"/>
                </a:solidFill>
              </a:rPr>
              <a:t> Analysis</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Maintenance</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Fail Safe and Safety Equipment</a:t>
            </a:r>
          </a:p>
        </p:txBody>
      </p:sp>
      <p:sp>
        <p:nvSpPr>
          <p:cNvPr id="5" name="Rectangle 9"/>
          <p:cNvSpPr/>
          <p:nvPr/>
        </p:nvSpPr>
        <p:spPr>
          <a:xfrm>
            <a:off x="451213" y="2424224"/>
            <a:ext cx="5492707" cy="3046988"/>
          </a:xfrm>
          <a:prstGeom prst="rect">
            <a:avLst/>
          </a:prstGeom>
        </p:spPr>
        <p:txBody>
          <a:bodyPr wrap="square">
            <a:spAutoFit/>
          </a:bodyPr>
          <a:lstStyle/>
          <a:p>
            <a:r>
              <a:rPr lang="de-DE" sz="2400" dirty="0">
                <a:solidFill>
                  <a:prstClr val="black"/>
                </a:solidFill>
              </a:rPr>
              <a:t>Know how to make </a:t>
            </a:r>
            <a:r>
              <a:rPr lang="de-DE" sz="2400" b="1" i="1" dirty="0">
                <a:solidFill>
                  <a:prstClr val="black"/>
                </a:solidFill>
              </a:rPr>
              <a:t>digital</a:t>
            </a:r>
            <a:r>
              <a:rPr lang="de-DE" sz="2400" dirty="0">
                <a:solidFill>
                  <a:prstClr val="black"/>
                </a:solidFill>
              </a:rPr>
              <a:t> things secure.</a:t>
            </a:r>
          </a:p>
          <a:p>
            <a:pPr marL="809271" lvl="1" indent="-342900">
              <a:buFont typeface="Arial" panose="020B0604020202020204" pitchFamily="34" charset="0"/>
              <a:buChar char="•"/>
            </a:pPr>
            <a:r>
              <a:rPr lang="de-DE" sz="2400" dirty="0">
                <a:solidFill>
                  <a:prstClr val="black"/>
                </a:solidFill>
              </a:rPr>
              <a:t>Secure Development </a:t>
            </a:r>
            <a:r>
              <a:rPr lang="de-DE" sz="2400" dirty="0" err="1">
                <a:solidFill>
                  <a:prstClr val="black"/>
                </a:solidFill>
              </a:rPr>
              <a:t>Lifecycle</a:t>
            </a:r>
            <a:endParaRPr lang="de-DE" sz="2400" dirty="0">
              <a:solidFill>
                <a:prstClr val="black"/>
              </a:solidFill>
            </a:endParaRPr>
          </a:p>
          <a:p>
            <a:pPr marL="809271" lvl="1" indent="-342900">
              <a:buFont typeface="Arial" panose="020B0604020202020204" pitchFamily="34" charset="0"/>
              <a:buChar char="•"/>
            </a:pPr>
            <a:r>
              <a:rPr lang="en-US" sz="2400" dirty="0">
                <a:solidFill>
                  <a:prstClr val="black"/>
                </a:solidFill>
              </a:rPr>
              <a:t>Secure Network Technologies</a:t>
            </a:r>
          </a:p>
          <a:p>
            <a:pPr marL="809271" lvl="1" indent="-342900">
              <a:buFont typeface="Arial" panose="020B0604020202020204" pitchFamily="34" charset="0"/>
              <a:buChar char="•"/>
            </a:pPr>
            <a:r>
              <a:rPr lang="en-US" sz="2400" dirty="0">
                <a:solidFill>
                  <a:prstClr val="black"/>
                </a:solidFill>
              </a:rPr>
              <a:t>Threat &amp; Vulnerability Mitigation</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a:t>
            </a:r>
            <a:r>
              <a:rPr lang="de-DE" sz="2400" dirty="0" err="1">
                <a:solidFill>
                  <a:prstClr val="black"/>
                </a:solidFill>
              </a:rPr>
              <a:t>Alerting</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Software/Firmware Auto-Updates</a:t>
            </a:r>
          </a:p>
          <a:p>
            <a:pPr marL="809271" lvl="1" indent="-342900">
              <a:buFont typeface="Arial" panose="020B0604020202020204" pitchFamily="34" charset="0"/>
              <a:buChar char="•"/>
            </a:pPr>
            <a:r>
              <a:rPr lang="en-US" sz="2400" dirty="0">
                <a:solidFill>
                  <a:prstClr val="black"/>
                </a:solidFill>
              </a:rPr>
              <a:t>Privacy Models</a:t>
            </a:r>
          </a:p>
        </p:txBody>
      </p:sp>
      <p:sp>
        <p:nvSpPr>
          <p:cNvPr id="7" name="Rectangle 6"/>
          <p:cNvSpPr/>
          <p:nvPr/>
        </p:nvSpPr>
        <p:spPr>
          <a:xfrm>
            <a:off x="450029" y="1514034"/>
            <a:ext cx="2497415" cy="584775"/>
          </a:xfrm>
          <a:prstGeom prst="rect">
            <a:avLst/>
          </a:prstGeom>
        </p:spPr>
        <p:txBody>
          <a:bodyPr wrap="none">
            <a:spAutoFit/>
          </a:bodyPr>
          <a:lstStyle/>
          <a:p>
            <a:r>
              <a:rPr lang="de-DE" sz="3200" dirty="0">
                <a:solidFill>
                  <a:prstClr val="black"/>
                </a:solidFill>
              </a:rPr>
              <a:t>IT Engineers </a:t>
            </a:r>
          </a:p>
        </p:txBody>
      </p:sp>
      <p:sp>
        <p:nvSpPr>
          <p:cNvPr id="8" name="Rectangle 7"/>
          <p:cNvSpPr/>
          <p:nvPr/>
        </p:nvSpPr>
        <p:spPr>
          <a:xfrm>
            <a:off x="6583993" y="1514034"/>
            <a:ext cx="2685735" cy="584775"/>
          </a:xfrm>
          <a:prstGeom prst="rect">
            <a:avLst/>
          </a:prstGeom>
        </p:spPr>
        <p:txBody>
          <a:bodyPr wrap="none">
            <a:spAutoFit/>
          </a:bodyPr>
          <a:lstStyle/>
          <a:p>
            <a:r>
              <a:rPr lang="de-DE" sz="3200" dirty="0">
                <a:solidFill>
                  <a:prstClr val="black"/>
                </a:solidFill>
              </a:rPr>
              <a:t>OT Engineers </a:t>
            </a:r>
          </a:p>
        </p:txBody>
      </p:sp>
    </p:spTree>
    <p:extLst>
      <p:ext uri="{BB962C8B-B14F-4D97-AF65-F5344CB8AC3E}">
        <p14:creationId xmlns:p14="http://schemas.microsoft.com/office/powerpoint/2010/main" val="22104491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8" name="7 Presentation"/>
          <p:cNvSpPr txBox="1"/>
          <p:nvPr/>
        </p:nvSpPr>
        <p:spPr>
          <a:xfrm>
            <a:off x="9715484"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Presentation &amp; </a:t>
            </a:r>
          </a:p>
          <a:p>
            <a:r>
              <a:rPr lang="en-US" dirty="0">
                <a:solidFill>
                  <a:srgbClr val="FFFFFF"/>
                </a:solidFill>
              </a:rPr>
              <a:t>Business Connectivity</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4171" y="5125902"/>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4171" y="3968875"/>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4171" y="2620274"/>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63927" y="2355744"/>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7" name="8"/>
          <p:cNvGrpSpPr/>
          <p:nvPr/>
        </p:nvGrpSpPr>
        <p:grpSpPr>
          <a:xfrm>
            <a:off x="9715484" y="2009904"/>
            <a:ext cx="2185582" cy="3976839"/>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 Logic Apps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2471" y="2323485"/>
            <a:ext cx="203430" cy="232893"/>
          </a:xfrm>
          <a:prstGeom prst="rect">
            <a:avLst/>
          </a:prstGeom>
        </p:spPr>
      </p:pic>
    </p:spTree>
    <p:extLst>
      <p:ext uri="{BB962C8B-B14F-4D97-AF65-F5344CB8AC3E}">
        <p14:creationId xmlns:p14="http://schemas.microsoft.com/office/powerpoint/2010/main" val="32808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Related Azure Offerings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about me</a:t>
            </a:r>
          </a:p>
        </p:txBody>
      </p:sp>
      <p:sp>
        <p:nvSpPr>
          <p:cNvPr id="3" name="Content Placeholder 2"/>
          <p:cNvSpPr>
            <a:spLocks noGrp="1"/>
          </p:cNvSpPr>
          <p:nvPr>
            <p:ph sz="quarter" idx="10"/>
          </p:nvPr>
        </p:nvSpPr>
        <p:spPr>
          <a:xfrm>
            <a:off x="387021" y="1415862"/>
            <a:ext cx="11756355" cy="4226798"/>
          </a:xfrm>
        </p:spPr>
        <p:txBody>
          <a:bodyPr/>
          <a:lstStyle/>
          <a:p>
            <a:r>
              <a:rPr lang="en-US" dirty="0"/>
              <a:t>China based.</a:t>
            </a:r>
          </a:p>
          <a:p>
            <a:r>
              <a:rPr lang="en-US" dirty="0"/>
              <a:t>Partner Technical Consultant</a:t>
            </a:r>
          </a:p>
          <a:p>
            <a:r>
              <a:rPr lang="en-US" dirty="0"/>
              <a:t>Lead software developer before joining Microsoft</a:t>
            </a:r>
          </a:p>
          <a:p>
            <a:r>
              <a:rPr lang="en-US" dirty="0"/>
              <a:t>Azure PaaS dev focused, especially in Web/Big data/ Intelligence/</a:t>
            </a:r>
            <a:r>
              <a:rPr lang="en-US" dirty="0" err="1"/>
              <a:t>IoT</a:t>
            </a:r>
            <a:r>
              <a:rPr lang="en-US" dirty="0"/>
              <a:t> services</a:t>
            </a:r>
          </a:p>
          <a:p>
            <a:pPr marL="0" indent="0">
              <a:buNone/>
            </a:pPr>
            <a:endParaRPr lang="en-US" dirty="0"/>
          </a:p>
        </p:txBody>
      </p:sp>
    </p:spTree>
    <p:extLst>
      <p:ext uri="{BB962C8B-B14F-4D97-AF65-F5344CB8AC3E}">
        <p14:creationId xmlns:p14="http://schemas.microsoft.com/office/powerpoint/2010/main" val="6154732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35858"/>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Tree>
    <p:extLst>
      <p:ext uri="{BB962C8B-B14F-4D97-AF65-F5344CB8AC3E}">
        <p14:creationId xmlns:p14="http://schemas.microsoft.com/office/powerpoint/2010/main" val="15830586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18472"/>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pic>
        <p:nvPicPr>
          <p:cNvPr id="50" name="Picture 6"/>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343300" y="496226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6177" y="4734786"/>
            <a:ext cx="753850" cy="753850"/>
          </a:xfrm>
          <a:prstGeom prst="rect">
            <a:avLst/>
          </a:prstGeom>
        </p:spPr>
      </p:pic>
      <p:pic>
        <p:nvPicPr>
          <p:cNvPr id="53"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8885829" y="2473602"/>
            <a:ext cx="374545" cy="37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0157659" y="5141352"/>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rotWithShape="1">
          <a:blip r:embed="rId6" cstate="screen">
            <a:extLst>
              <a:ext uri="{28A0092B-C50C-407E-A947-70E740481C1C}">
                <a14:useLocalDpi xmlns:a14="http://schemas.microsoft.com/office/drawing/2010/main"/>
              </a:ext>
            </a:extLst>
          </a:blip>
          <a:srcRect t="-1" r="-9452" b="-4026"/>
          <a:stretch/>
        </p:blipFill>
        <p:spPr>
          <a:xfrm>
            <a:off x="10678372" y="5186281"/>
            <a:ext cx="392849" cy="381240"/>
          </a:xfrm>
          <a:prstGeom prst="rect">
            <a:avLst/>
          </a:prstGeom>
        </p:spPr>
      </p:pic>
      <p:pic>
        <p:nvPicPr>
          <p:cNvPr id="56" name="Picture 55"/>
          <p:cNvPicPr>
            <a:picLocks noChangeAspect="1"/>
          </p:cNvPicPr>
          <p:nvPr/>
        </p:nvPicPr>
        <p:blipFill>
          <a:blip r:embed="rId7"/>
          <a:stretch>
            <a:fillRect/>
          </a:stretch>
        </p:blipFill>
        <p:spPr>
          <a:xfrm>
            <a:off x="8889890" y="3925200"/>
            <a:ext cx="380774" cy="380774"/>
          </a:xfrm>
          <a:prstGeom prst="rect">
            <a:avLst/>
          </a:prstGeom>
        </p:spPr>
      </p:pic>
      <p:pic>
        <p:nvPicPr>
          <p:cNvPr id="71" name="Picture 70"/>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8917201" y="5481598"/>
            <a:ext cx="326152" cy="326152"/>
          </a:xfrm>
          <a:prstGeom prst="rect">
            <a:avLst/>
          </a:prstGeom>
        </p:spPr>
      </p:pic>
      <p:grpSp>
        <p:nvGrpSpPr>
          <p:cNvPr id="72" name="Group 71"/>
          <p:cNvGrpSpPr/>
          <p:nvPr/>
        </p:nvGrpSpPr>
        <p:grpSpPr>
          <a:xfrm>
            <a:off x="8681694" y="2995187"/>
            <a:ext cx="792325" cy="792325"/>
            <a:chOff x="4722633" y="4244086"/>
            <a:chExt cx="792325" cy="792325"/>
          </a:xfrm>
        </p:grpSpPr>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2633" y="4244086"/>
              <a:ext cx="792325" cy="792325"/>
            </a:xfrm>
            <a:prstGeom prst="rect">
              <a:avLst/>
            </a:prstGeom>
          </p:spPr>
        </p:pic>
        <p:sp>
          <p:nvSpPr>
            <p:cNvPr id="74" name="TextBox 73"/>
            <p:cNvSpPr txBox="1"/>
            <p:nvPr/>
          </p:nvSpPr>
          <p:spPr>
            <a:xfrm>
              <a:off x="4938474" y="4568388"/>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grpSp>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435" y="4686652"/>
            <a:ext cx="582623" cy="551224"/>
          </a:xfrm>
          <a:prstGeom prst="rect">
            <a:avLst/>
          </a:prstGeom>
        </p:spPr>
      </p:pic>
    </p:spTree>
    <p:extLst>
      <p:ext uri="{BB962C8B-B14F-4D97-AF65-F5344CB8AC3E}">
        <p14:creationId xmlns:p14="http://schemas.microsoft.com/office/powerpoint/2010/main" val="190569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44574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44574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445740"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18961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189619"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18961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189619"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44574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50855" y="1778912"/>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247"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4193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276684" y="1055585"/>
            <a:ext cx="11887200" cy="572464"/>
          </a:xfrm>
        </p:spPr>
        <p:txBody>
          <a:bodyPr/>
          <a:lstStyle/>
          <a:p>
            <a:pPr marL="0" indent="0">
              <a:buNone/>
            </a:pPr>
            <a:r>
              <a:rPr lang="en-US" sz="2800"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7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5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383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80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681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7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23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53263" y="4914024"/>
            <a:ext cx="780290" cy="780290"/>
          </a:xfrm>
          <a:prstGeom prst="rect">
            <a:avLst/>
          </a:prstGeom>
        </p:spPr>
      </p:pic>
      <p:sp>
        <p:nvSpPr>
          <p:cNvPr id="23" name="Freeform 23"/>
          <p:cNvSpPr>
            <a:spLocks noEditPoints="1"/>
          </p:cNvSpPr>
          <p:nvPr/>
        </p:nvSpPr>
        <p:spPr bwMode="auto">
          <a:xfrm>
            <a:off x="4566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Suite Components &amp; Structure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43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 Remote Monitoring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835" y="1376132"/>
            <a:ext cx="6998792" cy="5196547"/>
          </a:xfrm>
          <a:prstGeom prst="rect">
            <a:avLst/>
          </a:prstGeom>
        </p:spPr>
      </p:pic>
      <p:sp>
        <p:nvSpPr>
          <p:cNvPr id="4" name="TextBox 3"/>
          <p:cNvSpPr txBox="1"/>
          <p:nvPr/>
        </p:nvSpPr>
        <p:spPr>
          <a:xfrm>
            <a:off x="7590208" y="1271910"/>
            <a:ext cx="4345119" cy="4068806"/>
          </a:xfrm>
          <a:prstGeom prst="rect">
            <a:avLst/>
          </a:prstGeom>
          <a:noFill/>
        </p:spPr>
        <p:txBody>
          <a:bodyPr wrap="square" lIns="182880" tIns="146304" rIns="182880" bIns="146304" rtlCol="0">
            <a:spAutoFit/>
          </a:bodyPr>
          <a:lstStyle/>
          <a:p>
            <a:pPr>
              <a:lnSpc>
                <a:spcPct val="90000"/>
              </a:lnSpc>
              <a:spcAft>
                <a:spcPts val="1200"/>
              </a:spcAft>
            </a:pPr>
            <a:r>
              <a:rPr lang="en-US" sz="2800" dirty="0"/>
              <a:t>Connect and monitor your devices to analyze untapped data and improve business outcomes by automating processes</a:t>
            </a:r>
          </a:p>
          <a:p>
            <a:pPr>
              <a:spcAft>
                <a:spcPts val="1200"/>
              </a:spcAft>
            </a:pPr>
            <a:r>
              <a:rPr lang="en-US" sz="2800" dirty="0">
                <a:gradFill>
                  <a:gsLst>
                    <a:gs pos="2917">
                      <a:schemeClr val="tx1"/>
                    </a:gs>
                    <a:gs pos="30000">
                      <a:schemeClr val="tx1"/>
                    </a:gs>
                  </a:gsLst>
                  <a:lin ang="5400000" scaled="0"/>
                </a:gradFill>
              </a:rPr>
              <a:t>Supports telemetry, C&amp;C, rules/alerting, data viz., basic device registration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88627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sz="3600" dirty="0"/>
              <a:t>What you get with remote monitoring preconfigured solution</a:t>
            </a:r>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sz="quarter" idx="10"/>
          </p:nvPr>
        </p:nvSpPr>
        <p:spPr>
          <a:xfrm>
            <a:off x="387021" y="1415862"/>
            <a:ext cx="11756355" cy="3493264"/>
          </a:xfrm>
        </p:spPr>
        <p:txBody>
          <a:bodyPr/>
          <a:lstStyle/>
          <a:p>
            <a:r>
              <a:rPr lang="en-US" dirty="0"/>
              <a:t>Go around the room and have people introduce themselves</a:t>
            </a:r>
          </a:p>
          <a:p>
            <a:r>
              <a:rPr lang="en-US" dirty="0"/>
              <a:t>Name</a:t>
            </a:r>
          </a:p>
          <a:p>
            <a:r>
              <a:rPr lang="en-US" dirty="0"/>
              <a:t>Role in their organization</a:t>
            </a:r>
          </a:p>
          <a:p>
            <a:r>
              <a:rPr lang="en-US" dirty="0"/>
              <a:t>What do the expect from today’s training?</a:t>
            </a:r>
          </a:p>
        </p:txBody>
      </p:sp>
    </p:spTree>
    <p:extLst>
      <p:ext uri="{BB962C8B-B14F-4D97-AF65-F5344CB8AC3E}">
        <p14:creationId xmlns:p14="http://schemas.microsoft.com/office/powerpoint/2010/main" val="2275021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946675"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Gateway: device connection point</a:t>
            </a:r>
          </a:p>
          <a:p>
            <a:pPr>
              <a:lnSpc>
                <a:spcPct val="90000"/>
              </a:lnSpc>
              <a:spcAft>
                <a:spcPts val="600"/>
              </a:spcAft>
            </a:pPr>
            <a:r>
              <a:rPr lang="en-US" sz="2400" dirty="0">
                <a:gradFill>
                  <a:gsLst>
                    <a:gs pos="2917">
                      <a:schemeClr val="tx1"/>
                    </a:gs>
                    <a:gs pos="30000">
                      <a:schemeClr val="tx1"/>
                    </a:gs>
                  </a:gsLst>
                  <a:lin ang="5400000" scaled="0"/>
                </a:gradFill>
              </a:rPr>
              <a:t>Cold analytics: raw data</a:t>
            </a:r>
          </a:p>
          <a:p>
            <a:pPr>
              <a:lnSpc>
                <a:spcPct val="90000"/>
              </a:lnSpc>
              <a:spcAft>
                <a:spcPts val="600"/>
              </a:spcAft>
            </a:pPr>
            <a:r>
              <a:rPr lang="en-US" sz="2400" dirty="0">
                <a:gradFill>
                  <a:gsLst>
                    <a:gs pos="2917">
                      <a:schemeClr val="tx1"/>
                    </a:gs>
                    <a:gs pos="30000">
                      <a:schemeClr val="tx1"/>
                    </a:gs>
                  </a:gsLst>
                  <a:lin ang="5400000" scaled="0"/>
                </a:gradFill>
              </a:rPr>
              <a:t>Hot analytics: summarized data</a:t>
            </a:r>
          </a:p>
          <a:p>
            <a:pPr>
              <a:lnSpc>
                <a:spcPct val="90000"/>
              </a:lnSpc>
              <a:spcAft>
                <a:spcPts val="600"/>
              </a:spcAft>
            </a:pPr>
            <a:r>
              <a:rPr lang="en-US" sz="2400" dirty="0">
                <a:gradFill>
                  <a:gsLst>
                    <a:gs pos="2917">
                      <a:schemeClr val="tx1"/>
                    </a:gs>
                    <a:gs pos="30000">
                      <a:schemeClr val="tx1"/>
                    </a:gs>
                  </a:gsLst>
                  <a:lin ang="5400000" scaled="0"/>
                </a:gradFill>
              </a:rPr>
              <a:t>Commands: C2D requests</a:t>
            </a:r>
          </a:p>
          <a:p>
            <a:pPr>
              <a:lnSpc>
                <a:spcPct val="90000"/>
              </a:lnSpc>
              <a:spcAft>
                <a:spcPts val="600"/>
              </a:spcAft>
            </a:pPr>
            <a:r>
              <a:rPr lang="en-US" sz="2400" dirty="0">
                <a:gradFill>
                  <a:gsLst>
                    <a:gs pos="2917">
                      <a:schemeClr val="tx1"/>
                    </a:gs>
                    <a:gs pos="30000">
                      <a:schemeClr val="tx1"/>
                    </a:gs>
                  </a:gsLst>
                  <a:lin ang="5400000" scaled="0"/>
                </a:gradFill>
              </a:rPr>
              <a:t>Actions: business logic</a:t>
            </a:r>
          </a:p>
          <a:p>
            <a:pPr>
              <a:lnSpc>
                <a:spcPct val="90000"/>
              </a:lnSpc>
              <a:spcAft>
                <a:spcPts val="600"/>
              </a:spcAft>
            </a:pPr>
            <a:r>
              <a:rPr lang="en-US" sz="2400" dirty="0">
                <a:gradFill>
                  <a:gsLst>
                    <a:gs pos="2917">
                      <a:schemeClr val="tx1"/>
                    </a:gs>
                    <a:gs pos="30000">
                      <a:schemeClr val="tx1"/>
                    </a:gs>
                  </a:gsLst>
                  <a:lin ang="5400000" scaled="0"/>
                </a:gradFill>
              </a:rPr>
              <a:t>Registry: identity + device</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1373064"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2509650" y="2399884"/>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563665"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609697" y="241328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2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ntr" presetSubtype="0" fill="hold" grpId="3"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4" end="4"/>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5"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3" grpId="3" animBg="1"/>
      <p:bldP spid="103" grpId="4" animBg="1"/>
      <p:bldP spid="103" grpId="5"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4" name="Rectangle 3"/>
          <p:cNvSpPr/>
          <p:nvPr/>
        </p:nvSpPr>
        <p:spPr>
          <a:xfrm>
            <a:off x="403336" y="2844995"/>
            <a:ext cx="932603" cy="916471"/>
          </a:xfrm>
          <a:prstGeom prst="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cs typeface="Segoe UI" panose="020B0502040204020203" pitchFamily="34" charset="0"/>
              </a:rPr>
              <a:t>C# simulator</a:t>
            </a:r>
          </a:p>
        </p:txBody>
      </p:sp>
      <p:sp>
        <p:nvSpPr>
          <p:cNvPr id="5" name="Rectangle 4"/>
          <p:cNvSpPr/>
          <p:nvPr/>
        </p:nvSpPr>
        <p:spPr>
          <a:xfrm>
            <a:off x="2424711" y="1859551"/>
            <a:ext cx="932603" cy="288735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Segoe UI" panose="020B0502040204020203" pitchFamily="34" charset="0"/>
                <a:cs typeface="Segoe UI" panose="020B0502040204020203" pitchFamily="34" charset="0"/>
              </a:rPr>
              <a:t>IoT</a:t>
            </a:r>
            <a:r>
              <a:rPr lang="en-US" sz="1400" dirty="0">
                <a:latin typeface="Segoe UI" panose="020B0502040204020203" pitchFamily="34" charset="0"/>
                <a:cs typeface="Segoe UI" panose="020B0502040204020203" pitchFamily="34" charset="0"/>
              </a:rPr>
              <a:t> Hub</a:t>
            </a:r>
          </a:p>
        </p:txBody>
      </p:sp>
      <p:sp>
        <p:nvSpPr>
          <p:cNvPr id="6" name="Rectangle 5"/>
          <p:cNvSpPr/>
          <p:nvPr/>
        </p:nvSpPr>
        <p:spPr>
          <a:xfrm>
            <a:off x="4229552" y="1876512"/>
            <a:ext cx="1711227" cy="2372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Azure Stream Analytics</a:t>
            </a:r>
          </a:p>
        </p:txBody>
      </p:sp>
      <p:sp>
        <p:nvSpPr>
          <p:cNvPr id="7" name="Rectangle 6"/>
          <p:cNvSpPr/>
          <p:nvPr/>
        </p:nvSpPr>
        <p:spPr>
          <a:xfrm>
            <a:off x="4400240" y="2297418"/>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Job</a:t>
            </a:r>
          </a:p>
        </p:txBody>
      </p:sp>
      <p:sp>
        <p:nvSpPr>
          <p:cNvPr id="8" name="Rectangle 7"/>
          <p:cNvSpPr/>
          <p:nvPr/>
        </p:nvSpPr>
        <p:spPr>
          <a:xfrm>
            <a:off x="4400240" y="3565016"/>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Info Job</a:t>
            </a:r>
          </a:p>
        </p:txBody>
      </p:sp>
      <p:sp>
        <p:nvSpPr>
          <p:cNvPr id="9" name="Rectangle 8"/>
          <p:cNvSpPr/>
          <p:nvPr/>
        </p:nvSpPr>
        <p:spPr>
          <a:xfrm>
            <a:off x="4400240" y="2931217"/>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Job</a:t>
            </a:r>
          </a:p>
        </p:txBody>
      </p:sp>
      <p:sp>
        <p:nvSpPr>
          <p:cNvPr id="10" name="Rectangle 9"/>
          <p:cNvSpPr/>
          <p:nvPr/>
        </p:nvSpPr>
        <p:spPr>
          <a:xfrm>
            <a:off x="7113655" y="3253784"/>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sp>
        <p:nvSpPr>
          <p:cNvPr id="11" name="Rectangle 10"/>
          <p:cNvSpPr/>
          <p:nvPr/>
        </p:nvSpPr>
        <p:spPr>
          <a:xfrm>
            <a:off x="8623830" y="1759736"/>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a:t>
            </a:r>
          </a:p>
        </p:txBody>
      </p:sp>
      <p:sp>
        <p:nvSpPr>
          <p:cNvPr id="12" name="Rectangle 11"/>
          <p:cNvSpPr/>
          <p:nvPr/>
        </p:nvSpPr>
        <p:spPr>
          <a:xfrm>
            <a:off x="8621883" y="91353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Summary</a:t>
            </a:r>
          </a:p>
        </p:txBody>
      </p:sp>
      <p:sp>
        <p:nvSpPr>
          <p:cNvPr id="13" name="Rectangle 12"/>
          <p:cNvSpPr/>
          <p:nvPr/>
        </p:nvSpPr>
        <p:spPr>
          <a:xfrm>
            <a:off x="10505586" y="2454966"/>
            <a:ext cx="1305935" cy="179215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Application</a:t>
            </a:r>
          </a:p>
        </p:txBody>
      </p:sp>
      <p:sp>
        <p:nvSpPr>
          <p:cNvPr id="14" name="Rectangle 13"/>
          <p:cNvSpPr/>
          <p:nvPr/>
        </p:nvSpPr>
        <p:spPr>
          <a:xfrm>
            <a:off x="8741432" y="4776324"/>
            <a:ext cx="1305935" cy="17518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Job</a:t>
            </a:r>
          </a:p>
        </p:txBody>
      </p:sp>
      <p:sp>
        <p:nvSpPr>
          <p:cNvPr id="15" name="Rectangle 14"/>
          <p:cNvSpPr/>
          <p:nvPr/>
        </p:nvSpPr>
        <p:spPr>
          <a:xfrm>
            <a:off x="8940809" y="5105791"/>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Event Processor</a:t>
            </a:r>
          </a:p>
        </p:txBody>
      </p:sp>
      <p:sp>
        <p:nvSpPr>
          <p:cNvPr id="16" name="Rectangle 15"/>
          <p:cNvSpPr/>
          <p:nvPr/>
        </p:nvSpPr>
        <p:spPr>
          <a:xfrm>
            <a:off x="8940809" y="5805330"/>
            <a:ext cx="907180" cy="564442"/>
          </a:xfrm>
          <a:prstGeom prst="rect">
            <a:avLst/>
          </a:prstGeom>
          <a:solidFill>
            <a:schemeClr val="accent6">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C# Simulator</a:t>
            </a:r>
          </a:p>
        </p:txBody>
      </p:sp>
      <p:sp>
        <p:nvSpPr>
          <p:cNvPr id="19" name="TextBox 18"/>
          <p:cNvSpPr txBox="1"/>
          <p:nvPr/>
        </p:nvSpPr>
        <p:spPr>
          <a:xfrm>
            <a:off x="1436587" y="2967528"/>
            <a:ext cx="855387" cy="266818"/>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Device Info</a:t>
            </a:r>
          </a:p>
        </p:txBody>
      </p:sp>
      <p:cxnSp>
        <p:nvCxnSpPr>
          <p:cNvPr id="24" name="Elbow Connector 23"/>
          <p:cNvCxnSpPr>
            <a:stCxn id="4" idx="3"/>
            <a:endCxn id="5" idx="1"/>
          </p:cNvCxnSpPr>
          <p:nvPr/>
        </p:nvCxnSpPr>
        <p:spPr>
          <a:xfrm flipV="1">
            <a:off x="1335939" y="3303230"/>
            <a:ext cx="1088772" cy="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2749" y="3360614"/>
            <a:ext cx="785793"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Telemetry</a:t>
            </a:r>
          </a:p>
        </p:txBody>
      </p:sp>
      <p:cxnSp>
        <p:nvCxnSpPr>
          <p:cNvPr id="33" name="Elbow Connector 32"/>
          <p:cNvCxnSpPr>
            <a:stCxn id="7" idx="3"/>
            <a:endCxn id="11" idx="1"/>
          </p:cNvCxnSpPr>
          <p:nvPr/>
        </p:nvCxnSpPr>
        <p:spPr>
          <a:xfrm flipV="1">
            <a:off x="5770092" y="2104016"/>
            <a:ext cx="2853738" cy="4530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3"/>
            <a:endCxn id="12" idx="1"/>
          </p:cNvCxnSpPr>
          <p:nvPr/>
        </p:nvCxnSpPr>
        <p:spPr>
          <a:xfrm flipV="1">
            <a:off x="5770092" y="1257816"/>
            <a:ext cx="2851791" cy="12992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48204" y="1301629"/>
            <a:ext cx="1043876" cy="257122"/>
          </a:xfrm>
          <a:prstGeom prst="rect">
            <a:avLst/>
          </a:prstGeom>
          <a:noFill/>
        </p:spPr>
        <p:txBody>
          <a:bodyPr wrap="none" rtlCol="0">
            <a:spAutoFit/>
          </a:bodyPr>
          <a:lstStyle/>
          <a:p>
            <a:r>
              <a:rPr lang="en-US" sz="1071" dirty="0" err="1">
                <a:latin typeface="Segoe UI" panose="020B0502040204020203" pitchFamily="34" charset="0"/>
                <a:cs typeface="Segoe UI" panose="020B0502040204020203" pitchFamily="34" charset="0"/>
              </a:rPr>
              <a:t>Avg</a:t>
            </a:r>
            <a:r>
              <a:rPr lang="en-US" sz="1071" dirty="0">
                <a:latin typeface="Segoe UI" panose="020B0502040204020203" pitchFamily="34" charset="0"/>
                <a:cs typeface="Segoe UI" panose="020B0502040204020203" pitchFamily="34" charset="0"/>
              </a:rPr>
              <a:t>, Min, Max</a:t>
            </a:r>
          </a:p>
        </p:txBody>
      </p:sp>
      <p:sp>
        <p:nvSpPr>
          <p:cNvPr id="37" name="TextBox 36"/>
          <p:cNvSpPr txBox="1"/>
          <p:nvPr/>
        </p:nvSpPr>
        <p:spPr>
          <a:xfrm>
            <a:off x="7846977" y="2189323"/>
            <a:ext cx="756938"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Raw Data</a:t>
            </a:r>
          </a:p>
        </p:txBody>
      </p:sp>
      <p:cxnSp>
        <p:nvCxnSpPr>
          <p:cNvPr id="39" name="Elbow Connector 38"/>
          <p:cNvCxnSpPr>
            <a:stCxn id="9" idx="3"/>
            <a:endCxn id="10" idx="1"/>
          </p:cNvCxnSpPr>
          <p:nvPr/>
        </p:nvCxnSpPr>
        <p:spPr>
          <a:xfrm>
            <a:off x="5770092" y="3190879"/>
            <a:ext cx="1343563" cy="4071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43603" y="5430103"/>
            <a:ext cx="1431661" cy="109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Document DB</a:t>
            </a:r>
          </a:p>
        </p:txBody>
      </p:sp>
      <p:sp>
        <p:nvSpPr>
          <p:cNvPr id="42" name="Rectangle 41"/>
          <p:cNvSpPr/>
          <p:nvPr/>
        </p:nvSpPr>
        <p:spPr>
          <a:xfrm>
            <a:off x="10586404" y="5774382"/>
            <a:ext cx="1146057" cy="512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Registry</a:t>
            </a:r>
          </a:p>
        </p:txBody>
      </p:sp>
      <p:cxnSp>
        <p:nvCxnSpPr>
          <p:cNvPr id="44" name="Elbow Connector 43"/>
          <p:cNvCxnSpPr>
            <a:stCxn id="15" idx="3"/>
            <a:endCxn id="42" idx="1"/>
          </p:cNvCxnSpPr>
          <p:nvPr/>
        </p:nvCxnSpPr>
        <p:spPr>
          <a:xfrm>
            <a:off x="9847989" y="5388012"/>
            <a:ext cx="738415" cy="6425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704963" y="2775808"/>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Dashboard</a:t>
            </a:r>
          </a:p>
        </p:txBody>
      </p:sp>
      <p:sp>
        <p:nvSpPr>
          <p:cNvPr id="47" name="Rectangle 46"/>
          <p:cNvSpPr/>
          <p:nvPr/>
        </p:nvSpPr>
        <p:spPr>
          <a:xfrm>
            <a:off x="10704963" y="3475347"/>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Device Manager</a:t>
            </a:r>
          </a:p>
        </p:txBody>
      </p:sp>
      <p:cxnSp>
        <p:nvCxnSpPr>
          <p:cNvPr id="49" name="Elbow Connector 48"/>
          <p:cNvCxnSpPr>
            <a:stCxn id="12" idx="3"/>
            <a:endCxn id="46" idx="1"/>
          </p:cNvCxnSpPr>
          <p:nvPr/>
        </p:nvCxnSpPr>
        <p:spPr>
          <a:xfrm>
            <a:off x="9554486" y="1257816"/>
            <a:ext cx="1150477" cy="18002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1" idx="3"/>
            <a:endCxn id="46" idx="1"/>
          </p:cNvCxnSpPr>
          <p:nvPr/>
        </p:nvCxnSpPr>
        <p:spPr>
          <a:xfrm>
            <a:off x="9556433" y="2104016"/>
            <a:ext cx="1148530" cy="9540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655" y="5044696"/>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cxnSp>
        <p:nvCxnSpPr>
          <p:cNvPr id="61" name="Elbow Connector 60"/>
          <p:cNvCxnSpPr>
            <a:stCxn id="8" idx="3"/>
            <a:endCxn id="60" idx="1"/>
          </p:cNvCxnSpPr>
          <p:nvPr/>
        </p:nvCxnSpPr>
        <p:spPr>
          <a:xfrm>
            <a:off x="5770092" y="3824678"/>
            <a:ext cx="1343563" cy="156429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29192" y="3252722"/>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Alarms</a:t>
            </a:r>
          </a:p>
        </p:txBody>
      </p:sp>
      <p:cxnSp>
        <p:nvCxnSpPr>
          <p:cNvPr id="88" name="Elbow Connector 87"/>
          <p:cNvCxnSpPr>
            <a:stCxn id="5" idx="3"/>
            <a:endCxn id="6" idx="1"/>
          </p:cNvCxnSpPr>
          <p:nvPr/>
        </p:nvCxnSpPr>
        <p:spPr>
          <a:xfrm flipV="1">
            <a:off x="3357315" y="3062603"/>
            <a:ext cx="872238" cy="24062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0" idx="3"/>
            <a:endCxn id="72" idx="1"/>
          </p:cNvCxnSpPr>
          <p:nvPr/>
        </p:nvCxnSpPr>
        <p:spPr>
          <a:xfrm flipV="1">
            <a:off x="8046258" y="3597001"/>
            <a:ext cx="582934" cy="10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72" idx="3"/>
          </p:cNvCxnSpPr>
          <p:nvPr/>
        </p:nvCxnSpPr>
        <p:spPr>
          <a:xfrm flipV="1">
            <a:off x="9561795" y="3058028"/>
            <a:ext cx="1143168" cy="53897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3" idx="2"/>
            <a:endCxn id="41" idx="0"/>
          </p:cNvCxnSpPr>
          <p:nvPr/>
        </p:nvCxnSpPr>
        <p:spPr>
          <a:xfrm rot="16200000" flipH="1">
            <a:off x="10567505" y="4838173"/>
            <a:ext cx="1182979" cy="8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15" idx="1"/>
          </p:cNvCxnSpPr>
          <p:nvPr/>
        </p:nvCxnSpPr>
        <p:spPr>
          <a:xfrm flipV="1">
            <a:off x="8046258" y="5388012"/>
            <a:ext cx="894551" cy="96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8852" y="29557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Thresholds</a:t>
            </a:r>
          </a:p>
        </p:txBody>
      </p:sp>
      <p:cxnSp>
        <p:nvCxnSpPr>
          <p:cNvPr id="110" name="Elbow Connector 109"/>
          <p:cNvCxnSpPr>
            <a:stCxn id="47" idx="3"/>
            <a:endCxn id="108" idx="3"/>
          </p:cNvCxnSpPr>
          <p:nvPr/>
        </p:nvCxnSpPr>
        <p:spPr>
          <a:xfrm flipH="1" flipV="1">
            <a:off x="5611455" y="639856"/>
            <a:ext cx="6000688" cy="3117712"/>
          </a:xfrm>
          <a:prstGeom prst="bentConnector3">
            <a:avLst>
              <a:gd name="adj1" fmla="val -53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8" idx="1"/>
            <a:endCxn id="9" idx="1"/>
          </p:cNvCxnSpPr>
          <p:nvPr/>
        </p:nvCxnSpPr>
        <p:spPr>
          <a:xfrm rot="10800000" flipV="1">
            <a:off x="4400240" y="639855"/>
            <a:ext cx="278612" cy="2551023"/>
          </a:xfrm>
          <a:prstGeom prst="bentConnector3">
            <a:avLst>
              <a:gd name="adj1" fmla="val 2652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3" idx="2"/>
          </p:cNvCxnSpPr>
          <p:nvPr/>
        </p:nvCxnSpPr>
        <p:spPr>
          <a:xfrm rot="5400000">
            <a:off x="7153028" y="451412"/>
            <a:ext cx="209815" cy="780123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endCxn id="4" idx="2"/>
          </p:cNvCxnSpPr>
          <p:nvPr/>
        </p:nvCxnSpPr>
        <p:spPr>
          <a:xfrm rot="10800000">
            <a:off x="869638" y="3761467"/>
            <a:ext cx="1555074" cy="482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201551" y="4297307"/>
            <a:ext cx="872355"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Commands</a:t>
            </a:r>
          </a:p>
        </p:txBody>
      </p:sp>
      <p:sp>
        <p:nvSpPr>
          <p:cNvPr id="59" name="TextBox 58"/>
          <p:cNvSpPr txBox="1"/>
          <p:nvPr/>
        </p:nvSpPr>
        <p:spPr>
          <a:xfrm>
            <a:off x="274581" y="5055891"/>
            <a:ext cx="2352247" cy="1855893"/>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Telemetry</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Rules</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Device Info</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C&amp;C</a:t>
            </a:r>
          </a:p>
        </p:txBody>
      </p:sp>
      <p:sp>
        <p:nvSpPr>
          <p:cNvPr id="66" name="Rectangle 65"/>
          <p:cNvSpPr/>
          <p:nvPr/>
        </p:nvSpPr>
        <p:spPr bwMode="auto">
          <a:xfrm>
            <a:off x="1402534" y="3320018"/>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557510" y="2364905"/>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679501" y="1009164"/>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678202" y="1842851"/>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754843" y="2844995"/>
            <a:ext cx="797506" cy="428965"/>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557510" y="3006171"/>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744287" y="367952"/>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692196" y="3327514"/>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405077" y="2894270"/>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557509" y="3638396"/>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991512" y="5157880"/>
            <a:ext cx="786256" cy="461499"/>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0754844" y="3534039"/>
            <a:ext cx="797506" cy="430864"/>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157270" y="4215677"/>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076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xEl>
                                              <p:pRg st="3" end="3"/>
                                            </p:txEl>
                                          </p:spTgt>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87" grpId="0" animBg="1"/>
      <p:bldP spid="87" grpId="1" animBg="1"/>
      <p:bldP spid="89" grpId="0" animBg="1"/>
      <p:bldP spid="89" grpId="1" animBg="1"/>
      <p:bldP spid="90" grpId="0" animBg="1"/>
      <p:bldP spid="90" grpId="1" animBg="1"/>
      <p:bldP spid="91" grpId="0" animBg="1"/>
      <p:bldP spid="91" grpId="1" animBg="1"/>
      <p:bldP spid="91"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animBg="1"/>
      <p:bldP spid="99" grpId="1" animBg="1"/>
      <p:bldP spid="101" grpId="0" animBg="1"/>
      <p:bldP spid="101" grpId="1"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846864"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 unique SAS to sign messages, over TLS</a:t>
            </a:r>
          </a:p>
          <a:p>
            <a:pPr>
              <a:lnSpc>
                <a:spcPct val="90000"/>
              </a:lnSpc>
              <a:spcAft>
                <a:spcPts val="600"/>
              </a:spcAft>
            </a:pPr>
            <a:r>
              <a:rPr lang="en-US" sz="2400" dirty="0">
                <a:gradFill>
                  <a:gsLst>
                    <a:gs pos="2917">
                      <a:schemeClr val="tx1"/>
                    </a:gs>
                    <a:gs pos="30000">
                      <a:schemeClr val="tx1"/>
                    </a:gs>
                  </a:gsLst>
                  <a:lin ang="5400000" scaled="0"/>
                </a:gradFill>
              </a:rPr>
              <a:t>Users: federated authentication via Azure Active Directory</a:t>
            </a:r>
          </a:p>
          <a:p>
            <a:pPr>
              <a:lnSpc>
                <a:spcPct val="90000"/>
              </a:lnSpc>
              <a:spcAft>
                <a:spcPts val="600"/>
              </a:spcAft>
            </a:pPr>
            <a:r>
              <a:rPr lang="en-US" sz="2400" dirty="0">
                <a:gradFill>
                  <a:gsLst>
                    <a:gs pos="2917">
                      <a:schemeClr val="tx1"/>
                    </a:gs>
                    <a:gs pos="30000">
                      <a:schemeClr val="tx1"/>
                    </a:gs>
                  </a:gsLst>
                  <a:lin ang="5400000" scaled="0"/>
                </a:gradFill>
              </a:rPr>
              <a:t>Services: key-based </a:t>
            </a:r>
            <a:r>
              <a:rPr lang="en-US" sz="2400" dirty="0" err="1">
                <a:gradFill>
                  <a:gsLst>
                    <a:gs pos="2917">
                      <a:schemeClr val="tx1"/>
                    </a:gs>
                    <a:gs pos="30000">
                      <a:schemeClr val="tx1"/>
                    </a:gs>
                  </a:gsLst>
                  <a:lin ang="5400000" scaled="0"/>
                </a:gradFill>
              </a:rPr>
              <a:t>auth</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Platform (ARM): AAD + RBAC</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603175" y="437457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909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6" grpId="0" animBg="1"/>
      <p:bldP spid="106" grpId="1" animBg="1"/>
      <p:bldP spid="108" grpId="0" animBg="1"/>
      <p:bldP spid="10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business processes</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Oval 101"/>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p:cNvSpPr txBox="1"/>
          <p:nvPr/>
        </p:nvSpPr>
        <p:spPr>
          <a:xfrm>
            <a:off x="7317020" y="1432953"/>
            <a:ext cx="5065194"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 WYSIWYG integration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(Service Bus, Blob,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Office (incl. Dynamics)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SalesForce</a:t>
            </a:r>
            <a:r>
              <a:rPr lang="en-US" sz="2400" dirty="0">
                <a:gradFill>
                  <a:gsLst>
                    <a:gs pos="2917">
                      <a:schemeClr val="tx1"/>
                    </a:gs>
                    <a:gs pos="30000">
                      <a:schemeClr val="tx1"/>
                    </a:gs>
                  </a:gsLst>
                  <a:lin ang="5400000" scaled="0"/>
                </a:gradFill>
              </a:rPr>
              <a:t> CRM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BizTalk (X12, EDIFACT, AS2,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And more (custom, FTP, </a:t>
            </a:r>
            <a:r>
              <a:rPr lang="en-US" sz="2400" dirty="0" err="1">
                <a:gradFill>
                  <a:gsLst>
                    <a:gs pos="2917">
                      <a:schemeClr val="tx1"/>
                    </a:gs>
                    <a:gs pos="30000">
                      <a:schemeClr val="tx1"/>
                    </a:gs>
                  </a:gsLst>
                  <a:lin ang="5400000" scaled="0"/>
                </a:gradFill>
              </a:rPr>
              <a:t>Twilio</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Functions: event-driven compute on demand</a:t>
            </a:r>
          </a:p>
          <a:p>
            <a:pPr>
              <a:lnSpc>
                <a:spcPct val="90000"/>
              </a:lnSpc>
              <a:spcAft>
                <a:spcPts val="600"/>
              </a:spcAft>
            </a:pPr>
            <a:r>
              <a:rPr lang="en-US" sz="2400" dirty="0">
                <a:gradFill>
                  <a:gsLst>
                    <a:gs pos="2917">
                      <a:schemeClr val="tx1"/>
                    </a:gs>
                    <a:gs pos="30000">
                      <a:schemeClr val="tx1"/>
                    </a:gs>
                  </a:gsLst>
                  <a:lin ang="5400000" scaled="0"/>
                </a:gradFill>
              </a:rPr>
              <a:t>Web Jobs + Event Hubs: listen to near-raw event stream</a:t>
            </a:r>
          </a:p>
        </p:txBody>
      </p:sp>
      <p:grpSp>
        <p:nvGrpSpPr>
          <p:cNvPr id="107" name="Group 106"/>
          <p:cNvGrpSpPr/>
          <p:nvPr/>
        </p:nvGrpSpPr>
        <p:grpSpPr>
          <a:xfrm>
            <a:off x="2814703" y="5716864"/>
            <a:ext cx="610745" cy="812259"/>
            <a:chOff x="2781511" y="5818653"/>
            <a:chExt cx="610745" cy="812259"/>
          </a:xfrm>
        </p:grpSpPr>
        <p:pic>
          <p:nvPicPr>
            <p:cNvPr id="105" name="Picture 104"/>
            <p:cNvPicPr>
              <a:picLocks noChangeAspect="1"/>
            </p:cNvPicPr>
            <p:nvPr/>
          </p:nvPicPr>
          <p:blipFill>
            <a:blip r:embed="rId3">
              <a:biLevel thresh="25000"/>
            </a:blip>
            <a:stretch>
              <a:fillRect/>
            </a:stretch>
          </p:blipFill>
          <p:spPr>
            <a:xfrm>
              <a:off x="2799474" y="5818653"/>
              <a:ext cx="586866" cy="586866"/>
            </a:xfrm>
            <a:prstGeom prst="rect">
              <a:avLst/>
            </a:prstGeom>
          </p:spPr>
        </p:pic>
        <p:sp>
          <p:nvSpPr>
            <p:cNvPr id="106" name="Rectangle 180"/>
            <p:cNvSpPr>
              <a:spLocks noChangeArrowheads="1"/>
            </p:cNvSpPr>
            <p:nvPr/>
          </p:nvSpPr>
          <p:spPr bwMode="auto">
            <a:xfrm>
              <a:off x="2781511" y="6458236"/>
              <a:ext cx="610745"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Functions</a:t>
              </a:r>
              <a:endParaRPr lang="en-US" altLang="en-US" sz="1836" dirty="0"/>
            </a:p>
          </p:txBody>
        </p:sp>
      </p:grpSp>
      <p:sp>
        <p:nvSpPr>
          <p:cNvPr id="108" name="Line 241"/>
          <p:cNvSpPr>
            <a:spLocks noChangeShapeType="1"/>
          </p:cNvSpPr>
          <p:nvPr/>
        </p:nvSpPr>
        <p:spPr bwMode="auto">
          <a:xfrm flipH="1" flipV="1">
            <a:off x="3116664" y="4316196"/>
            <a:ext cx="1" cy="1359296"/>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9" name="Freeform 242"/>
          <p:cNvSpPr>
            <a:spLocks/>
          </p:cNvSpPr>
          <p:nvPr/>
        </p:nvSpPr>
        <p:spPr bwMode="auto">
          <a:xfrm rot="5400000">
            <a:off x="3058438" y="5532156"/>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0" name="Oval 109"/>
          <p:cNvSpPr/>
          <p:nvPr/>
        </p:nvSpPr>
        <p:spPr bwMode="auto">
          <a:xfrm>
            <a:off x="2504817" y="549157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3573342" y="324839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0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xEl>
                                              <p:pRg st="7" end="7"/>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8" grpId="0" animBg="1"/>
      <p:bldP spid="108" grpId="1" animBg="1"/>
      <p:bldP spid="109" grpId="0" animBg="1"/>
      <p:bldP spid="109" grpId="1" animBg="1"/>
      <p:bldP spid="110" grpId="0" animBg="1"/>
      <p:bldP spid="110" grpId="1" animBg="1"/>
      <p:bldP spid="1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data insight</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5065194" cy="459202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 Warehouse: read via </a:t>
            </a:r>
            <a:r>
              <a:rPr lang="en-US" sz="2400" dirty="0" err="1">
                <a:gradFill>
                  <a:gsLst>
                    <a:gs pos="2917">
                      <a:schemeClr val="tx1"/>
                    </a:gs>
                    <a:gs pos="30000">
                      <a:schemeClr val="tx1"/>
                    </a:gs>
                  </a:gsLst>
                  <a:lin ang="5400000" scaled="0"/>
                </a:gradFill>
              </a:rPr>
              <a:t>PolyBase</a:t>
            </a:r>
            <a:r>
              <a:rPr lang="en-US" sz="2400" dirty="0">
                <a:gradFill>
                  <a:gsLst>
                    <a:gs pos="2917">
                      <a:schemeClr val="tx1"/>
                    </a:gs>
                    <a:gs pos="30000">
                      <a:schemeClr val="tx1"/>
                    </a:gs>
                  </a:gsLst>
                  <a:lin ang="5400000" scaled="0"/>
                </a:gradFill>
              </a:rPr>
              <a:t> or ingest</a:t>
            </a:r>
          </a:p>
          <a:p>
            <a:pPr>
              <a:lnSpc>
                <a:spcPct val="90000"/>
              </a:lnSpc>
              <a:spcAft>
                <a:spcPts val="600"/>
              </a:spcAft>
            </a:pPr>
            <a:r>
              <a:rPr lang="en-US" sz="2400" dirty="0">
                <a:gradFill>
                  <a:gsLst>
                    <a:gs pos="2917">
                      <a:schemeClr val="tx1"/>
                    </a:gs>
                    <a:gs pos="30000">
                      <a:schemeClr val="tx1"/>
                    </a:gs>
                  </a:gsLst>
                  <a:lin ang="5400000" scaled="0"/>
                </a:gradFill>
              </a:rPr>
              <a:t>HDInsight: analyze in Hive, </a:t>
            </a:r>
            <a:r>
              <a:rPr lang="en-US" sz="2400" dirty="0" err="1">
                <a:gradFill>
                  <a:gsLst>
                    <a:gs pos="2917">
                      <a:schemeClr val="tx1"/>
                    </a:gs>
                    <a:gs pos="30000">
                      <a:schemeClr val="tx1"/>
                    </a:gs>
                  </a:gsLst>
                  <a:lin ang="5400000" scaled="0"/>
                </a:gradFill>
              </a:rPr>
              <a:t>HBase</a:t>
            </a:r>
            <a:r>
              <a:rPr lang="en-US" sz="2400" dirty="0">
                <a:gradFill>
                  <a:gsLst>
                    <a:gs pos="2917">
                      <a:schemeClr val="tx1"/>
                    </a:gs>
                    <a:gs pos="30000">
                      <a:schemeClr val="tx1"/>
                    </a:gs>
                  </a:gsLst>
                  <a:lin ang="5400000" scaled="0"/>
                </a:gradFill>
              </a:rPr>
              <a:t>, Spark; process in Storm</a:t>
            </a:r>
          </a:p>
          <a:p>
            <a:pPr>
              <a:lnSpc>
                <a:spcPct val="90000"/>
              </a:lnSpc>
              <a:spcAft>
                <a:spcPts val="600"/>
              </a:spcAft>
            </a:pPr>
            <a:r>
              <a:rPr lang="en-US" sz="2400" dirty="0">
                <a:gradFill>
                  <a:gsLst>
                    <a:gs pos="2917">
                      <a:schemeClr val="tx1"/>
                    </a:gs>
                    <a:gs pos="30000">
                      <a:schemeClr val="tx1"/>
                    </a:gs>
                  </a:gsLst>
                  <a:lin ang="5400000" scaled="0"/>
                </a:gradFill>
              </a:rPr>
              <a:t>Data Lake (+ Analytics): store beyond the bounds of a single storage account; analyze big data on demand with USQL</a:t>
            </a:r>
          </a:p>
          <a:p>
            <a:pPr>
              <a:lnSpc>
                <a:spcPct val="90000"/>
              </a:lnSpc>
              <a:spcAft>
                <a:spcPts val="600"/>
              </a:spcAft>
            </a:pPr>
            <a:r>
              <a:rPr lang="en-US" sz="2400" dirty="0">
                <a:gradFill>
                  <a:gsLst>
                    <a:gs pos="2917">
                      <a:schemeClr val="tx1"/>
                    </a:gs>
                    <a:gs pos="30000">
                      <a:schemeClr val="tx1"/>
                    </a:gs>
                  </a:gsLst>
                  <a:lin ang="5400000" scaled="0"/>
                </a:gradFill>
              </a:rPr>
              <a:t>Data Factory: ETL for the cloud where direct connect not available</a:t>
            </a:r>
          </a:p>
          <a:p>
            <a:pPr>
              <a:lnSpc>
                <a:spcPct val="90000"/>
              </a:lnSpc>
              <a:spcAft>
                <a:spcPts val="600"/>
              </a:spcAft>
            </a:pPr>
            <a:r>
              <a:rPr lang="en-US" sz="2400" dirty="0">
                <a:gradFill>
                  <a:gsLst>
                    <a:gs pos="2917">
                      <a:schemeClr val="tx1"/>
                    </a:gs>
                    <a:gs pos="30000">
                      <a:schemeClr val="tx1"/>
                    </a:gs>
                  </a:gsLst>
                  <a:lin ang="5400000" scaled="0"/>
                </a:gradFill>
              </a:rPr>
              <a:t>Machine Learning: batch &amp; real-time predictions</a:t>
            </a:r>
          </a:p>
        </p:txBody>
      </p:sp>
      <p:grpSp>
        <p:nvGrpSpPr>
          <p:cNvPr id="105" name="Group 104"/>
          <p:cNvGrpSpPr/>
          <p:nvPr/>
        </p:nvGrpSpPr>
        <p:grpSpPr>
          <a:xfrm>
            <a:off x="5381836" y="5916277"/>
            <a:ext cx="488969" cy="713624"/>
            <a:chOff x="2878658" y="5484031"/>
            <a:chExt cx="488969" cy="713624"/>
          </a:xfrm>
        </p:grpSpPr>
        <p:pic>
          <p:nvPicPr>
            <p:cNvPr id="103" name="Picture 102"/>
            <p:cNvPicPr>
              <a:picLocks noChangeAspect="1"/>
            </p:cNvPicPr>
            <p:nvPr/>
          </p:nvPicPr>
          <p:blipFill>
            <a:blip r:embed="rId4">
              <a:biLevel thresh="25000"/>
            </a:blip>
            <a:stretch>
              <a:fillRect/>
            </a:stretch>
          </p:blipFill>
          <p:spPr>
            <a:xfrm>
              <a:off x="2878658" y="5484031"/>
              <a:ext cx="488969" cy="488969"/>
            </a:xfrm>
            <a:prstGeom prst="rect">
              <a:avLst/>
            </a:prstGeom>
          </p:spPr>
        </p:pic>
        <p:sp>
          <p:nvSpPr>
            <p:cNvPr id="104" name="Rectangle 180"/>
            <p:cNvSpPr>
              <a:spLocks noChangeArrowheads="1"/>
            </p:cNvSpPr>
            <p:nvPr/>
          </p:nvSpPr>
          <p:spPr bwMode="auto">
            <a:xfrm>
              <a:off x="2980662" y="6024979"/>
              <a:ext cx="264496"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ADF</a:t>
              </a:r>
              <a:endParaRPr lang="en-US" altLang="en-US" sz="1836" dirty="0"/>
            </a:p>
          </p:txBody>
        </p:sp>
      </p:grpSp>
      <p:grpSp>
        <p:nvGrpSpPr>
          <p:cNvPr id="108" name="Group 107"/>
          <p:cNvGrpSpPr/>
          <p:nvPr/>
        </p:nvGrpSpPr>
        <p:grpSpPr>
          <a:xfrm>
            <a:off x="6178413" y="5932467"/>
            <a:ext cx="501922" cy="722577"/>
            <a:chOff x="2793456" y="4523072"/>
            <a:chExt cx="501922" cy="722577"/>
          </a:xfrm>
        </p:grpSpPr>
        <p:pic>
          <p:nvPicPr>
            <p:cNvPr id="106" name="Picture 105"/>
            <p:cNvPicPr>
              <a:picLocks noChangeAspect="1"/>
            </p:cNvPicPr>
            <p:nvPr/>
          </p:nvPicPr>
          <p:blipFill>
            <a:blip r:embed="rId5">
              <a:biLevel thresh="25000"/>
            </a:blip>
            <a:stretch>
              <a:fillRect/>
            </a:stretch>
          </p:blipFill>
          <p:spPr>
            <a:xfrm>
              <a:off x="2793456" y="4523072"/>
              <a:ext cx="501922" cy="501922"/>
            </a:xfrm>
            <a:prstGeom prst="rect">
              <a:avLst/>
            </a:prstGeom>
          </p:spPr>
        </p:pic>
        <p:sp>
          <p:nvSpPr>
            <p:cNvPr id="107" name="Rectangle 180"/>
            <p:cNvSpPr>
              <a:spLocks noChangeArrowheads="1"/>
            </p:cNvSpPr>
            <p:nvPr/>
          </p:nvSpPr>
          <p:spPr bwMode="auto">
            <a:xfrm>
              <a:off x="2945402" y="5072973"/>
              <a:ext cx="197170"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ML</a:t>
              </a:r>
              <a:endParaRPr lang="en-US" altLang="en-US" sz="1836" dirty="0"/>
            </a:p>
          </p:txBody>
        </p:sp>
      </p:grpSp>
      <p:grpSp>
        <p:nvGrpSpPr>
          <p:cNvPr id="111" name="Group 110"/>
          <p:cNvGrpSpPr/>
          <p:nvPr/>
        </p:nvGrpSpPr>
        <p:grpSpPr>
          <a:xfrm>
            <a:off x="3295171" y="5919975"/>
            <a:ext cx="634789" cy="707260"/>
            <a:chOff x="2807366" y="5470626"/>
            <a:chExt cx="634789" cy="707260"/>
          </a:xfrm>
        </p:grpSpPr>
        <p:pic>
          <p:nvPicPr>
            <p:cNvPr id="109" name="Picture 108"/>
            <p:cNvPicPr>
              <a:picLocks noChangeAspect="1"/>
            </p:cNvPicPr>
            <p:nvPr/>
          </p:nvPicPr>
          <p:blipFill>
            <a:blip r:embed="rId6">
              <a:biLevel thresh="25000"/>
            </a:blip>
            <a:stretch>
              <a:fillRect/>
            </a:stretch>
          </p:blipFill>
          <p:spPr>
            <a:xfrm>
              <a:off x="2871431" y="5470626"/>
              <a:ext cx="509149" cy="509149"/>
            </a:xfrm>
            <a:prstGeom prst="rect">
              <a:avLst/>
            </a:prstGeom>
          </p:spPr>
        </p:pic>
        <p:sp>
          <p:nvSpPr>
            <p:cNvPr id="110" name="Rectangle 180"/>
            <p:cNvSpPr>
              <a:spLocks noChangeArrowheads="1"/>
            </p:cNvSpPr>
            <p:nvPr/>
          </p:nvSpPr>
          <p:spPr bwMode="auto">
            <a:xfrm>
              <a:off x="2807366" y="6005210"/>
              <a:ext cx="63478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HDInsight</a:t>
              </a:r>
              <a:endParaRPr lang="en-US" altLang="en-US" sz="1836" dirty="0"/>
            </a:p>
          </p:txBody>
        </p:sp>
      </p:grpSp>
      <p:grpSp>
        <p:nvGrpSpPr>
          <p:cNvPr id="112" name="Group 111"/>
          <p:cNvGrpSpPr/>
          <p:nvPr/>
        </p:nvGrpSpPr>
        <p:grpSpPr>
          <a:xfrm>
            <a:off x="4354116" y="5820355"/>
            <a:ext cx="625171" cy="812259"/>
            <a:chOff x="2781511" y="5818653"/>
            <a:chExt cx="625171" cy="812259"/>
          </a:xfrm>
        </p:grpSpPr>
        <p:pic>
          <p:nvPicPr>
            <p:cNvPr id="113" name="Picture 112"/>
            <p:cNvPicPr>
              <a:picLocks noChangeAspect="1"/>
            </p:cNvPicPr>
            <p:nvPr/>
          </p:nvPicPr>
          <p:blipFill>
            <a:blip r:embed="rId7">
              <a:biLevel thresh="25000"/>
            </a:blip>
            <a:stretch>
              <a:fillRect/>
            </a:stretch>
          </p:blipFill>
          <p:spPr>
            <a:xfrm>
              <a:off x="2799474" y="5818653"/>
              <a:ext cx="586866" cy="586866"/>
            </a:xfrm>
            <a:prstGeom prst="rect">
              <a:avLst/>
            </a:prstGeom>
          </p:spPr>
        </p:pic>
        <p:sp>
          <p:nvSpPr>
            <p:cNvPr id="114" name="Rectangle 180"/>
            <p:cNvSpPr>
              <a:spLocks noChangeArrowheads="1"/>
            </p:cNvSpPr>
            <p:nvPr/>
          </p:nvSpPr>
          <p:spPr bwMode="auto">
            <a:xfrm>
              <a:off x="2781511" y="6458236"/>
              <a:ext cx="62517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Data Lake</a:t>
              </a:r>
              <a:endParaRPr lang="en-US" altLang="en-US" sz="1836" dirty="0"/>
            </a:p>
          </p:txBody>
        </p:sp>
      </p:grpSp>
      <p:grpSp>
        <p:nvGrpSpPr>
          <p:cNvPr id="119" name="Group 118"/>
          <p:cNvGrpSpPr/>
          <p:nvPr/>
        </p:nvGrpSpPr>
        <p:grpSpPr>
          <a:xfrm>
            <a:off x="2232446" y="5885847"/>
            <a:ext cx="528991" cy="751392"/>
            <a:chOff x="2851589" y="5575283"/>
            <a:chExt cx="528991" cy="751392"/>
          </a:xfrm>
        </p:grpSpPr>
        <p:pic>
          <p:nvPicPr>
            <p:cNvPr id="115" name="Picture 114"/>
            <p:cNvPicPr>
              <a:picLocks noChangeAspect="1"/>
            </p:cNvPicPr>
            <p:nvPr/>
          </p:nvPicPr>
          <p:blipFill>
            <a:blip r:embed="rId8">
              <a:biLevel thresh="25000"/>
            </a:blip>
            <a:stretch>
              <a:fillRect/>
            </a:stretch>
          </p:blipFill>
          <p:spPr>
            <a:xfrm>
              <a:off x="2871431" y="5575283"/>
              <a:ext cx="509149" cy="509149"/>
            </a:xfrm>
            <a:prstGeom prst="rect">
              <a:avLst/>
            </a:prstGeom>
          </p:spPr>
        </p:pic>
        <p:sp>
          <p:nvSpPr>
            <p:cNvPr id="118" name="Rectangle 180"/>
            <p:cNvSpPr>
              <a:spLocks noChangeArrowheads="1"/>
            </p:cNvSpPr>
            <p:nvPr/>
          </p:nvSpPr>
          <p:spPr bwMode="auto">
            <a:xfrm>
              <a:off x="2851589" y="6153999"/>
              <a:ext cx="52899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SQL DW</a:t>
              </a:r>
              <a:endParaRPr lang="en-US" altLang="en-US" sz="1836" dirty="0"/>
            </a:p>
          </p:txBody>
        </p:sp>
      </p:grpSp>
      <p:cxnSp>
        <p:nvCxnSpPr>
          <p:cNvPr id="121" name="Straight Arrow Connector 120"/>
          <p:cNvCxnSpPr>
            <a:stCxn id="115" idx="0"/>
            <a:endCxn id="19" idx="0"/>
          </p:cNvCxnSpPr>
          <p:nvPr/>
        </p:nvCxnSpPr>
        <p:spPr>
          <a:xfrm rot="5400000" flipH="1" flipV="1">
            <a:off x="1211317" y="4216887"/>
            <a:ext cx="2964506" cy="373414"/>
          </a:xfrm>
          <a:prstGeom prst="bentConnector4">
            <a:avLst>
              <a:gd name="adj1" fmla="val 48894"/>
              <a:gd name="adj2" fmla="val -804"/>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auto">
          <a:xfrm>
            <a:off x="1876590" y="563020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Arrow Connector 120"/>
          <p:cNvCxnSpPr>
            <a:stCxn id="109" idx="0"/>
            <a:endCxn id="90" idx="5"/>
          </p:cNvCxnSpPr>
          <p:nvPr/>
        </p:nvCxnSpPr>
        <p:spPr>
          <a:xfrm rot="16200000" flipV="1">
            <a:off x="1991402" y="4297566"/>
            <a:ext cx="2998634" cy="246184"/>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20"/>
          <p:cNvCxnSpPr>
            <a:stCxn id="109" idx="0"/>
            <a:endCxn id="10" idx="0"/>
          </p:cNvCxnSpPr>
          <p:nvPr/>
        </p:nvCxnSpPr>
        <p:spPr>
          <a:xfrm rot="16200000" flipV="1">
            <a:off x="2451632" y="4757795"/>
            <a:ext cx="2091128" cy="233231"/>
          </a:xfrm>
          <a:prstGeom prst="bentConnector3">
            <a:avLst>
              <a:gd name="adj1" fmla="val 99975"/>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bwMode="auto">
          <a:xfrm>
            <a:off x="2995616" y="562745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Arrow Connector 120"/>
          <p:cNvCxnSpPr>
            <a:endCxn id="90" idx="5"/>
          </p:cNvCxnSpPr>
          <p:nvPr/>
        </p:nvCxnSpPr>
        <p:spPr>
          <a:xfrm rot="16200000" flipV="1">
            <a:off x="2518403" y="3770565"/>
            <a:ext cx="2984974" cy="1286525"/>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4035954" y="561379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5009089" y="561411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5832984" y="56188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70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36" grpId="0" animBg="1"/>
      <p:bldP spid="136" grpId="1" animBg="1"/>
      <p:bldP spid="138" grpId="0" animBg="1"/>
      <p:bldP spid="138" grpId="1" animBg="1"/>
      <p:bldP spid="141" grpId="0" animBg="1"/>
      <p:bldP spid="141" grpId="1" animBg="1"/>
      <p:bldP spid="1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Predictive Maintenance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80" y="1326911"/>
            <a:ext cx="7031049" cy="5220497"/>
          </a:xfrm>
          <a:prstGeom prst="rect">
            <a:avLst/>
          </a:prstGeom>
        </p:spPr>
      </p:pic>
      <p:sp>
        <p:nvSpPr>
          <p:cNvPr id="4" name="TextBox 3"/>
          <p:cNvSpPr txBox="1"/>
          <p:nvPr/>
        </p:nvSpPr>
        <p:spPr>
          <a:xfrm>
            <a:off x="7590208" y="1271910"/>
            <a:ext cx="4345119"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t>Anticipate maintenance needs and avoid unscheduled downtime by connecting and monitoring your devices for predictive maintenance</a:t>
            </a:r>
            <a:endParaRPr lang="en-US"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7096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Differences</a:t>
            </a:r>
          </a:p>
        </p:txBody>
      </p:sp>
      <p:sp>
        <p:nvSpPr>
          <p:cNvPr id="6" name="TextBox 5"/>
          <p:cNvSpPr txBox="1"/>
          <p:nvPr/>
        </p:nvSpPr>
        <p:spPr>
          <a:xfrm>
            <a:off x="274320" y="1494263"/>
            <a:ext cx="8741304" cy="34717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Added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Machine Learning: model, real-time predictions</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Portal: simulation data visualization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Removed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Device Registry: fixed set of simulated sensors only</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Rules &amp; Alerts: all data passed to ML for analysis</a:t>
            </a:r>
          </a:p>
        </p:txBody>
      </p:sp>
    </p:spTree>
    <p:extLst>
      <p:ext uri="{BB962C8B-B14F-4D97-AF65-F5344CB8AC3E}">
        <p14:creationId xmlns:p14="http://schemas.microsoft.com/office/powerpoint/2010/main" val="3289733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p:txBody>
          <a:bodyPr/>
          <a:lstStyle/>
          <a:p>
            <a:r>
              <a:rPr lang="en-US" altLang="zh-CN" dirty="0"/>
              <a:t>Hands on Lab 1</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2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11976562" cy="914365"/>
          </a:xfrm>
        </p:spPr>
        <p:txBody>
          <a:bodyPr/>
          <a:lstStyle/>
          <a:p>
            <a:r>
              <a:rPr lang="en-NZ" dirty="0"/>
              <a:t>Preconfigured Solutions - Support</a:t>
            </a:r>
          </a:p>
        </p:txBody>
      </p:sp>
      <p:sp>
        <p:nvSpPr>
          <p:cNvPr id="4" name="Content Placeholder 3"/>
          <p:cNvSpPr>
            <a:spLocks noGrp="1"/>
          </p:cNvSpPr>
          <p:nvPr>
            <p:ph sz="quarter" idx="10"/>
          </p:nvPr>
        </p:nvSpPr>
        <p:spPr>
          <a:xfrm>
            <a:off x="274638" y="1697062"/>
            <a:ext cx="10972800" cy="7654403"/>
          </a:xfrm>
        </p:spPr>
        <p:txBody>
          <a:bodyPr/>
          <a:lstStyle/>
          <a:p>
            <a:pPr marL="0" indent="0">
              <a:buNone/>
            </a:pPr>
            <a:r>
              <a:rPr lang="en-US" b="1" dirty="0"/>
              <a:t>GitHub</a:t>
            </a:r>
          </a:p>
          <a:p>
            <a:pPr lvl="1"/>
            <a:r>
              <a:rPr lang="en-US" dirty="0"/>
              <a:t>Multiple projects available</a:t>
            </a:r>
          </a:p>
          <a:p>
            <a:pPr lvl="1"/>
            <a:r>
              <a:rPr lang="en-US" dirty="0"/>
              <a:t>Can make pull requests and report bugs</a:t>
            </a:r>
          </a:p>
          <a:p>
            <a:pPr lvl="1"/>
            <a:r>
              <a:rPr lang="en-US" dirty="0">
                <a:hlinkClick r:id="rId3"/>
              </a:rPr>
              <a:t>https://github.com/Azure</a:t>
            </a:r>
            <a:r>
              <a:rPr lang="en-US" dirty="0"/>
              <a:t> </a:t>
            </a:r>
          </a:p>
          <a:p>
            <a:pPr marL="0" indent="0">
              <a:buNone/>
            </a:pPr>
            <a:r>
              <a:rPr lang="en-US" b="1" dirty="0"/>
              <a:t>Azure IoT Documentation</a:t>
            </a:r>
          </a:p>
          <a:p>
            <a:pPr lvl="1"/>
            <a:r>
              <a:rPr lang="en-US" dirty="0"/>
              <a:t>Introductory content and video tutorials</a:t>
            </a:r>
          </a:p>
          <a:p>
            <a:pPr lvl="1"/>
            <a:r>
              <a:rPr lang="en-US" dirty="0">
                <a:hlinkClick r:id="rId4"/>
              </a:rPr>
              <a:t>https://azure.microsoft.com/en-us/documentation/services/iot-hub/</a:t>
            </a:r>
            <a:r>
              <a:rPr lang="en-US" dirty="0"/>
              <a:t> </a:t>
            </a:r>
          </a:p>
          <a:p>
            <a:pPr marL="0" indent="0">
              <a:buNone/>
            </a:pPr>
            <a:r>
              <a:rPr lang="en-US" b="1" dirty="0"/>
              <a:t>MSDN</a:t>
            </a:r>
          </a:p>
          <a:p>
            <a:pPr lvl="1"/>
            <a:r>
              <a:rPr lang="en-US" dirty="0"/>
              <a:t>Post questions on the Azure Forum</a:t>
            </a:r>
          </a:p>
          <a:p>
            <a:pPr marL="0" indent="0">
              <a:buNone/>
            </a:pPr>
            <a:r>
              <a:rPr lang="en-US" b="1" dirty="0"/>
              <a:t>Stack Overflow</a:t>
            </a:r>
          </a:p>
          <a:p>
            <a:pPr lvl="1"/>
            <a:r>
              <a:rPr lang="en-US" dirty="0"/>
              <a:t>Tag Questions with the keyword “Azure IoT”</a:t>
            </a:r>
          </a:p>
          <a:p>
            <a:pPr lvl="1"/>
            <a:endParaRPr lang="en-US" dirty="0"/>
          </a:p>
          <a:p>
            <a:pPr marL="101600" indent="0">
              <a:buNone/>
            </a:pPr>
            <a:endParaRPr lang="en-US" dirty="0"/>
          </a:p>
          <a:p>
            <a:pPr lvl="1"/>
            <a:endParaRPr lang="en-US" dirty="0"/>
          </a:p>
          <a:p>
            <a:pPr lvl="1"/>
            <a:endParaRPr lang="en-US" dirty="0"/>
          </a:p>
          <a:p>
            <a:endParaRPr lang="en-US" b="1" dirty="0"/>
          </a:p>
          <a:p>
            <a:pPr marL="342900" lvl="1" indent="0">
              <a:buNone/>
            </a:pPr>
            <a:endParaRPr lang="en-US" dirty="0"/>
          </a:p>
          <a:p>
            <a:endParaRPr lang="en-US" dirty="0"/>
          </a:p>
        </p:txBody>
      </p:sp>
    </p:spTree>
    <p:extLst>
      <p:ext uri="{BB962C8B-B14F-4D97-AF65-F5344CB8AC3E}">
        <p14:creationId xmlns:p14="http://schemas.microsoft.com/office/powerpoint/2010/main" val="38572944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Planning</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2765" y="1362385"/>
            <a:ext cx="4555479" cy="5119097"/>
          </a:xfrm>
          <a:solidFill>
            <a:schemeClr val="accent1">
              <a:lumMod val="50000"/>
              <a:alpha val="90000"/>
            </a:schemeClr>
          </a:solidFill>
        </p:spPr>
        <p:txBody>
          <a:bodyPr vert="horz" wrap="square" lIns="182854" tIns="93260" rIns="149217" bIns="93260" rtlCol="0">
            <a:normAutofit/>
          </a:bodyPr>
          <a:lstStyle/>
          <a:p>
            <a:pPr marL="349589" indent="-349589"/>
            <a:r>
              <a:rPr lang="en-US" sz="3199" dirty="0"/>
              <a:t>Class hours</a:t>
            </a:r>
          </a:p>
          <a:p>
            <a:pPr marL="814232" lvl="2" indent="-239667"/>
            <a:r>
              <a:rPr lang="en-US" dirty="0"/>
              <a:t>9:00 A.M. to 5:00 P.M.</a:t>
            </a:r>
          </a:p>
          <a:p>
            <a:pPr marL="349589" indent="-349589"/>
            <a:r>
              <a:rPr lang="en-US" sz="3199" dirty="0"/>
              <a:t>Facilities</a:t>
            </a:r>
          </a:p>
          <a:p>
            <a:pPr marL="814232" lvl="2" indent="-239667"/>
            <a:r>
              <a:rPr lang="en-US" dirty="0"/>
              <a:t>Restrooms</a:t>
            </a:r>
          </a:p>
          <a:p>
            <a:pPr marL="814232" lvl="2" indent="-239667"/>
            <a:r>
              <a:rPr lang="en-US" dirty="0"/>
              <a:t>Exits</a:t>
            </a:r>
          </a:p>
          <a:p>
            <a:pPr marL="349589" indent="-349589">
              <a:spcBef>
                <a:spcPts val="1199"/>
              </a:spcBef>
            </a:pPr>
            <a:r>
              <a:rPr lang="en-US" sz="3199" dirty="0"/>
              <a:t>Meals and breaks</a:t>
            </a:r>
          </a:p>
          <a:p>
            <a:pPr marL="814232" lvl="2" indent="-239667"/>
            <a:r>
              <a:rPr lang="en-US" dirty="0"/>
              <a:t>11:00AM &amp; ~3:00PM – Breaks</a:t>
            </a:r>
          </a:p>
          <a:p>
            <a:pPr marL="814232" lvl="2" indent="-239667"/>
            <a:r>
              <a:rPr lang="en-US" dirty="0"/>
              <a:t>12:00 ~13:15PM – Lunch</a:t>
            </a:r>
          </a:p>
          <a:p>
            <a:pPr marL="349589" indent="-349589">
              <a:spcBef>
                <a:spcPts val="1199"/>
              </a:spcBef>
            </a:pPr>
            <a:r>
              <a:rPr lang="en-US" sz="3199" dirty="0"/>
              <a:t>Internet connectivity</a:t>
            </a:r>
          </a:p>
          <a:p>
            <a:pPr marL="814232" lvl="2" indent="-239667"/>
            <a:r>
              <a:rPr lang="en-US" dirty="0"/>
              <a:t>MSFTOPEN</a:t>
            </a:r>
          </a:p>
        </p:txBody>
      </p:sp>
      <p:sp>
        <p:nvSpPr>
          <p:cNvPr id="7" name="Title 1"/>
          <p:cNvSpPr txBox="1">
            <a:spLocks/>
          </p:cNvSpPr>
          <p:nvPr/>
        </p:nvSpPr>
        <p:spPr>
          <a:xfrm>
            <a:off x="275482" y="302207"/>
            <a:ext cx="11887878" cy="917444"/>
          </a:xfrm>
          <a:prstGeom prst="rect">
            <a:avLst/>
          </a:prstGeom>
        </p:spPr>
        <p:txBody>
          <a:bodyPr/>
          <a:lstStyle>
            <a:lvl1pPr algn="l" defTabSz="932742" rtl="0" eaLnBrk="1" latinLnBrk="0" hangingPunct="1">
              <a:lnSpc>
                <a:spcPct val="90000"/>
              </a:lnSpc>
              <a:spcBef>
                <a:spcPct val="0"/>
              </a:spcBef>
              <a:buNone/>
              <a:defRPr lang="en-US" sz="5200" b="0" kern="1200" cap="none" spc="-102" baseline="0" dirty="0" smtClean="0">
                <a:ln w="3175">
                  <a:noFill/>
                </a:ln>
                <a:solidFill>
                  <a:schemeClr val="tx2"/>
                </a:solidFill>
                <a:effectLst/>
                <a:latin typeface="+mj-lt"/>
                <a:ea typeface="+mn-ea"/>
                <a:cs typeface="Segoe UI" pitchFamily="34" charset="0"/>
              </a:defRPr>
            </a:lvl1pPr>
          </a:lstStyle>
          <a:p>
            <a:r>
              <a:rPr sz="5799">
                <a:solidFill>
                  <a:srgbClr val="505050"/>
                </a:solidFill>
              </a:rPr>
              <a:t>Introduction</a:t>
            </a:r>
          </a:p>
        </p:txBody>
      </p:sp>
    </p:spTree>
    <p:extLst>
      <p:ext uri="{BB962C8B-B14F-4D97-AF65-F5344CB8AC3E}">
        <p14:creationId xmlns:p14="http://schemas.microsoft.com/office/powerpoint/2010/main" val="37165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a:t>
            </a:r>
          </a:p>
        </p:txBody>
      </p:sp>
      <p:graphicFrame>
        <p:nvGraphicFramePr>
          <p:cNvPr id="5" name="Diagram 4"/>
          <p:cNvGraphicFramePr/>
          <p:nvPr>
            <p:extLst>
              <p:ext uri="{D42A27DB-BD31-4B8C-83A1-F6EECF244321}">
                <p14:modId xmlns:p14="http://schemas.microsoft.com/office/powerpoint/2010/main" val="2682866066"/>
              </p:ext>
            </p:extLst>
          </p:nvPr>
        </p:nvGraphicFramePr>
        <p:xfrm>
          <a:off x="488138" y="2186310"/>
          <a:ext cx="11405937" cy="1753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4320" y="1558446"/>
            <a:ext cx="19210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Ingest</a:t>
            </a:r>
          </a:p>
        </p:txBody>
      </p:sp>
      <p:graphicFrame>
        <p:nvGraphicFramePr>
          <p:cNvPr id="7" name="Diagram 6"/>
          <p:cNvGraphicFramePr/>
          <p:nvPr>
            <p:extLst>
              <p:ext uri="{D42A27DB-BD31-4B8C-83A1-F6EECF244321}">
                <p14:modId xmlns:p14="http://schemas.microsoft.com/office/powerpoint/2010/main" val="178690351"/>
              </p:ext>
            </p:extLst>
          </p:nvPr>
        </p:nvGraphicFramePr>
        <p:xfrm>
          <a:off x="488138" y="4765651"/>
          <a:ext cx="11405937" cy="17531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274320" y="4137787"/>
            <a:ext cx="19490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Egress</a:t>
            </a:r>
          </a:p>
        </p:txBody>
      </p:sp>
      <p:sp>
        <p:nvSpPr>
          <p:cNvPr id="3" name="TextBox 2"/>
          <p:cNvSpPr txBox="1"/>
          <p:nvPr/>
        </p:nvSpPr>
        <p:spPr>
          <a:xfrm>
            <a:off x="8903483" y="5890961"/>
            <a:ext cx="32583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 automated actions</a:t>
            </a:r>
          </a:p>
        </p:txBody>
      </p:sp>
    </p:spTree>
    <p:extLst>
      <p:ext uri="{BB962C8B-B14F-4D97-AF65-F5344CB8AC3E}">
        <p14:creationId xmlns:p14="http://schemas.microsoft.com/office/powerpoint/2010/main" val="31139349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464287930"/>
              </p:ext>
            </p:extLst>
          </p:nvPr>
        </p:nvGraphicFramePr>
        <p:xfrm>
          <a:off x="433136" y="1697038"/>
          <a:ext cx="11550316" cy="4688840"/>
        </p:xfrm>
        <a:graphic>
          <a:graphicData uri="http://schemas.openxmlformats.org/drawingml/2006/table">
            <a:tbl>
              <a:tblPr firstRow="1" bandRow="1">
                <a:tableStyleId>{5C22544A-7EE6-4342-B048-85BDC9FD1C3A}</a:tableStyleId>
              </a:tblPr>
              <a:tblGrid>
                <a:gridCol w="2887579">
                  <a:extLst>
                    <a:ext uri="{9D8B030D-6E8A-4147-A177-3AD203B41FA5}">
                      <a16:colId xmlns:a16="http://schemas.microsoft.com/office/drawing/2014/main" val="3244290276"/>
                    </a:ext>
                  </a:extLst>
                </a:gridCol>
                <a:gridCol w="2887579">
                  <a:extLst>
                    <a:ext uri="{9D8B030D-6E8A-4147-A177-3AD203B41FA5}">
                      <a16:colId xmlns:a16="http://schemas.microsoft.com/office/drawing/2014/main" val="1719410433"/>
                    </a:ext>
                  </a:extLst>
                </a:gridCol>
                <a:gridCol w="2887579">
                  <a:extLst>
                    <a:ext uri="{9D8B030D-6E8A-4147-A177-3AD203B41FA5}">
                      <a16:colId xmlns:a16="http://schemas.microsoft.com/office/drawing/2014/main" val="137710315"/>
                    </a:ext>
                  </a:extLst>
                </a:gridCol>
                <a:gridCol w="2887579">
                  <a:extLst>
                    <a:ext uri="{9D8B030D-6E8A-4147-A177-3AD203B41FA5}">
                      <a16:colId xmlns:a16="http://schemas.microsoft.com/office/drawing/2014/main" val="2230878405"/>
                    </a:ext>
                  </a:extLst>
                </a:gridCol>
              </a:tblGrid>
              <a:tr h="370840">
                <a:tc>
                  <a:txBody>
                    <a:bodyPr/>
                    <a:lstStyle/>
                    <a:p>
                      <a:r>
                        <a:rPr lang="en-US" dirty="0"/>
                        <a:t>Service</a:t>
                      </a:r>
                    </a:p>
                  </a:txBody>
                  <a:tcPr/>
                </a:tc>
                <a:tc>
                  <a:txBody>
                    <a:bodyPr/>
                    <a:lstStyle/>
                    <a:p>
                      <a:r>
                        <a:rPr lang="en-US" dirty="0"/>
                        <a:t>Measure</a:t>
                      </a:r>
                    </a:p>
                  </a:txBody>
                  <a:tcPr/>
                </a:tc>
                <a:tc>
                  <a:txBody>
                    <a:bodyPr/>
                    <a:lstStyle/>
                    <a:p>
                      <a:r>
                        <a:rPr lang="en-US" dirty="0"/>
                        <a:t>Monthly Price</a:t>
                      </a:r>
                    </a:p>
                  </a:txBody>
                  <a:tcPr/>
                </a:tc>
                <a:tc>
                  <a:txBody>
                    <a:bodyPr/>
                    <a:lstStyle/>
                    <a:p>
                      <a:r>
                        <a:rPr lang="en-US" dirty="0"/>
                        <a:t>Notes</a:t>
                      </a:r>
                    </a:p>
                  </a:txBody>
                  <a:tcPr/>
                </a:tc>
                <a:extLst>
                  <a:ext uri="{0D108BD9-81ED-4DB2-BD59-A6C34878D82A}">
                    <a16:rowId xmlns:a16="http://schemas.microsoft.com/office/drawing/2014/main" val="2376463952"/>
                  </a:ext>
                </a:extLst>
              </a:tr>
              <a:tr h="370840">
                <a:tc>
                  <a:txBody>
                    <a:bodyPr/>
                    <a:lstStyle/>
                    <a:p>
                      <a:r>
                        <a:rPr lang="en-US" dirty="0" err="1"/>
                        <a:t>IoT</a:t>
                      </a:r>
                      <a:r>
                        <a:rPr lang="en-US" dirty="0"/>
                        <a:t> Hub</a:t>
                      </a:r>
                    </a:p>
                  </a:txBody>
                  <a:tcPr/>
                </a:tc>
                <a:tc>
                  <a:txBody>
                    <a:bodyPr/>
                    <a:lstStyle/>
                    <a:p>
                      <a:r>
                        <a:rPr lang="en-US" dirty="0"/>
                        <a:t>6M</a:t>
                      </a:r>
                      <a:r>
                        <a:rPr lang="en-US" baseline="0" dirty="0"/>
                        <a:t> </a:t>
                      </a:r>
                      <a:r>
                        <a:rPr lang="en-US" baseline="0" dirty="0" err="1"/>
                        <a:t>msgs</a:t>
                      </a:r>
                      <a:r>
                        <a:rPr lang="en-US" baseline="0" dirty="0"/>
                        <a:t>/day; ~24GB</a:t>
                      </a:r>
                      <a:endParaRPr lang="en-US" dirty="0"/>
                    </a:p>
                  </a:txBody>
                  <a:tcPr/>
                </a:tc>
                <a:tc>
                  <a:txBody>
                    <a:bodyPr/>
                    <a:lstStyle/>
                    <a:p>
                      <a:r>
                        <a:rPr lang="en-US" dirty="0"/>
                        <a:t>$500/unit</a:t>
                      </a:r>
                    </a:p>
                  </a:txBody>
                  <a:tcPr/>
                </a:tc>
                <a:tc>
                  <a:txBody>
                    <a:bodyPr/>
                    <a:lstStyle/>
                    <a:p>
                      <a:r>
                        <a:rPr lang="en-US" dirty="0"/>
                        <a:t>Smaller</a:t>
                      </a:r>
                      <a:r>
                        <a:rPr lang="en-US" baseline="0" dirty="0"/>
                        <a:t> unit size available; up to 200 units</a:t>
                      </a:r>
                      <a:endParaRPr lang="en-US" dirty="0"/>
                    </a:p>
                  </a:txBody>
                  <a:tcPr/>
                </a:tc>
                <a:extLst>
                  <a:ext uri="{0D108BD9-81ED-4DB2-BD59-A6C34878D82A}">
                    <a16:rowId xmlns:a16="http://schemas.microsoft.com/office/drawing/2014/main" val="3261641850"/>
                  </a:ext>
                </a:extLst>
              </a:tr>
              <a:tr h="370840">
                <a:tc>
                  <a:txBody>
                    <a:bodyPr/>
                    <a:lstStyle/>
                    <a:p>
                      <a:r>
                        <a:rPr lang="en-US" dirty="0"/>
                        <a:t>Stream</a:t>
                      </a:r>
                      <a:r>
                        <a:rPr lang="en-US" baseline="0" dirty="0"/>
                        <a:t> Analytics</a:t>
                      </a:r>
                      <a:endParaRPr lang="en-US" dirty="0"/>
                    </a:p>
                  </a:txBody>
                  <a:tcPr/>
                </a:tc>
                <a:tc>
                  <a:txBody>
                    <a:bodyPr/>
                    <a:lstStyle/>
                    <a:p>
                      <a:r>
                        <a:rPr lang="en-US" dirty="0"/>
                        <a:t>1 MB/s per unit + per GB</a:t>
                      </a:r>
                      <a:r>
                        <a:rPr lang="en-US" baseline="0" dirty="0"/>
                        <a:t> processed</a:t>
                      </a:r>
                      <a:endParaRPr lang="en-US" dirty="0"/>
                    </a:p>
                  </a:txBody>
                  <a:tcPr/>
                </a:tc>
                <a:tc>
                  <a:txBody>
                    <a:bodyPr/>
                    <a:lstStyle/>
                    <a:p>
                      <a:r>
                        <a:rPr lang="en-US" dirty="0"/>
                        <a:t>$22.30</a:t>
                      </a:r>
                      <a:r>
                        <a:rPr lang="en-US" baseline="0" dirty="0"/>
                        <a:t>/unit (3) + $0.001/GB</a:t>
                      </a:r>
                      <a:endParaRPr lang="en-US" dirty="0"/>
                    </a:p>
                  </a:txBody>
                  <a:tcPr/>
                </a:tc>
                <a:tc>
                  <a:txBody>
                    <a:bodyPr/>
                    <a:lstStyle/>
                    <a:p>
                      <a:endParaRPr lang="en-US" dirty="0"/>
                    </a:p>
                  </a:txBody>
                  <a:tcPr/>
                </a:tc>
                <a:extLst>
                  <a:ext uri="{0D108BD9-81ED-4DB2-BD59-A6C34878D82A}">
                    <a16:rowId xmlns:a16="http://schemas.microsoft.com/office/drawing/2014/main" val="2531446272"/>
                  </a:ext>
                </a:extLst>
              </a:tr>
              <a:tr h="370840">
                <a:tc>
                  <a:txBody>
                    <a:bodyPr/>
                    <a:lstStyle/>
                    <a:p>
                      <a:r>
                        <a:rPr lang="en-US" dirty="0"/>
                        <a:t>Event</a:t>
                      </a:r>
                      <a:r>
                        <a:rPr lang="en-US" baseline="0" dirty="0"/>
                        <a:t> Hubs</a:t>
                      </a:r>
                      <a:endParaRPr lang="en-US" dirty="0"/>
                    </a:p>
                  </a:txBody>
                  <a:tcPr/>
                </a:tc>
                <a:tc>
                  <a:txBody>
                    <a:bodyPr/>
                    <a:lstStyle/>
                    <a:p>
                      <a:r>
                        <a:rPr lang="en-US" dirty="0"/>
                        <a:t>1 MB/s ingress &amp; 2 MB/s egress</a:t>
                      </a:r>
                      <a:r>
                        <a:rPr lang="en-US" baseline="0" dirty="0"/>
                        <a:t> per unit + per message received</a:t>
                      </a:r>
                      <a:endParaRPr lang="en-US" dirty="0"/>
                    </a:p>
                  </a:txBody>
                  <a:tcPr/>
                </a:tc>
                <a:tc>
                  <a:txBody>
                    <a:bodyPr/>
                    <a:lstStyle/>
                    <a:p>
                      <a:r>
                        <a:rPr lang="en-US" dirty="0"/>
                        <a:t>$22/unit + $0.028</a:t>
                      </a:r>
                      <a:r>
                        <a:rPr lang="en-US" baseline="0" dirty="0"/>
                        <a:t>/million ingress events</a:t>
                      </a:r>
                      <a:endParaRPr lang="en-US" dirty="0"/>
                    </a:p>
                  </a:txBody>
                  <a:tcPr/>
                </a:tc>
                <a:tc>
                  <a:txBody>
                    <a:bodyPr/>
                    <a:lstStyle/>
                    <a:p>
                      <a:r>
                        <a:rPr lang="en-US" dirty="0"/>
                        <a:t>Smaller unit size</a:t>
                      </a:r>
                      <a:r>
                        <a:rPr lang="en-US" baseline="0" dirty="0"/>
                        <a:t> available</a:t>
                      </a:r>
                      <a:endParaRPr lang="en-US" dirty="0"/>
                    </a:p>
                  </a:txBody>
                  <a:tcPr/>
                </a:tc>
                <a:extLst>
                  <a:ext uri="{0D108BD9-81ED-4DB2-BD59-A6C34878D82A}">
                    <a16:rowId xmlns:a16="http://schemas.microsoft.com/office/drawing/2014/main" val="130673357"/>
                  </a:ext>
                </a:extLst>
              </a:tr>
              <a:tr h="370840">
                <a:tc>
                  <a:txBody>
                    <a:bodyPr/>
                    <a:lstStyle/>
                    <a:p>
                      <a:r>
                        <a:rPr lang="en-US" dirty="0"/>
                        <a:t>Storage</a:t>
                      </a:r>
                    </a:p>
                  </a:txBody>
                  <a:tcPr/>
                </a:tc>
                <a:tc>
                  <a:txBody>
                    <a:bodyPr/>
                    <a:lstStyle/>
                    <a:p>
                      <a:r>
                        <a:rPr lang="en-US" dirty="0"/>
                        <a:t>Per GB</a:t>
                      </a:r>
                    </a:p>
                  </a:txBody>
                  <a:tcPr/>
                </a:tc>
                <a:tc>
                  <a:txBody>
                    <a:bodyPr/>
                    <a:lstStyle/>
                    <a:p>
                      <a:r>
                        <a:rPr lang="en-US" dirty="0"/>
                        <a:t>$0.024</a:t>
                      </a:r>
                      <a:r>
                        <a:rPr lang="en-US" baseline="0" dirty="0"/>
                        <a:t> - $0.061/GB</a:t>
                      </a:r>
                      <a:endParaRPr lang="en-US" dirty="0"/>
                    </a:p>
                  </a:txBody>
                  <a:tcPr/>
                </a:tc>
                <a:tc>
                  <a:txBody>
                    <a:bodyPr/>
                    <a:lstStyle/>
                    <a:p>
                      <a:endParaRPr lang="en-US" dirty="0"/>
                    </a:p>
                  </a:txBody>
                  <a:tcPr/>
                </a:tc>
                <a:extLst>
                  <a:ext uri="{0D108BD9-81ED-4DB2-BD59-A6C34878D82A}">
                    <a16:rowId xmlns:a16="http://schemas.microsoft.com/office/drawing/2014/main" val="1276666284"/>
                  </a:ext>
                </a:extLst>
              </a:tr>
              <a:tr h="370840">
                <a:tc>
                  <a:txBody>
                    <a:bodyPr/>
                    <a:lstStyle/>
                    <a:p>
                      <a:r>
                        <a:rPr lang="en-US" dirty="0"/>
                        <a:t>App Service</a:t>
                      </a:r>
                    </a:p>
                  </a:txBody>
                  <a:tcPr/>
                </a:tc>
                <a:tc>
                  <a:txBody>
                    <a:bodyPr/>
                    <a:lstStyle/>
                    <a:p>
                      <a:r>
                        <a:rPr lang="en-US" dirty="0"/>
                        <a:t>Per</a:t>
                      </a:r>
                      <a:r>
                        <a:rPr lang="en-US" baseline="0" dirty="0"/>
                        <a:t> instance</a:t>
                      </a:r>
                      <a:endParaRPr lang="en-US" dirty="0"/>
                    </a:p>
                  </a:txBody>
                  <a:tcPr/>
                </a:tc>
                <a:tc>
                  <a:txBody>
                    <a:bodyPr/>
                    <a:lstStyle/>
                    <a:p>
                      <a:r>
                        <a:rPr lang="en-US" dirty="0"/>
                        <a:t>S1 = $74 (x2)</a:t>
                      </a:r>
                    </a:p>
                    <a:p>
                      <a:r>
                        <a:rPr lang="en-US" dirty="0"/>
                        <a:t>P1 = $223</a:t>
                      </a:r>
                      <a:r>
                        <a:rPr lang="en-US" baseline="0" dirty="0"/>
                        <a:t> (x2)</a:t>
                      </a:r>
                      <a:endParaRPr lang="en-US" dirty="0"/>
                    </a:p>
                  </a:txBody>
                  <a:tcPr/>
                </a:tc>
                <a:tc>
                  <a:txBody>
                    <a:bodyPr/>
                    <a:lstStyle/>
                    <a:p>
                      <a:endParaRPr lang="en-US" dirty="0"/>
                    </a:p>
                  </a:txBody>
                  <a:tcPr/>
                </a:tc>
                <a:extLst>
                  <a:ext uri="{0D108BD9-81ED-4DB2-BD59-A6C34878D82A}">
                    <a16:rowId xmlns:a16="http://schemas.microsoft.com/office/drawing/2014/main" val="3818549999"/>
                  </a:ext>
                </a:extLst>
              </a:tr>
              <a:tr h="370840">
                <a:tc>
                  <a:txBody>
                    <a:bodyPr/>
                    <a:lstStyle/>
                    <a:p>
                      <a:r>
                        <a:rPr lang="en-US" dirty="0"/>
                        <a:t>DocumentDB</a:t>
                      </a:r>
                    </a:p>
                  </a:txBody>
                  <a:tcPr/>
                </a:tc>
                <a:tc>
                  <a:txBody>
                    <a:bodyPr/>
                    <a:lstStyle/>
                    <a:p>
                      <a:r>
                        <a:rPr lang="en-US" dirty="0"/>
                        <a:t>Per collection</a:t>
                      </a:r>
                    </a:p>
                  </a:txBody>
                  <a:tcPr/>
                </a:tc>
                <a:tc>
                  <a:txBody>
                    <a:bodyPr/>
                    <a:lstStyle/>
                    <a:p>
                      <a:r>
                        <a:rPr lang="en-US" dirty="0"/>
                        <a:t>S1 = $25</a:t>
                      </a:r>
                    </a:p>
                  </a:txBody>
                  <a:tcPr/>
                </a:tc>
                <a:tc>
                  <a:txBody>
                    <a:bodyPr/>
                    <a:lstStyle/>
                    <a:p>
                      <a:endParaRPr lang="en-US" dirty="0"/>
                    </a:p>
                  </a:txBody>
                  <a:tcPr/>
                </a:tc>
                <a:extLst>
                  <a:ext uri="{0D108BD9-81ED-4DB2-BD59-A6C34878D82A}">
                    <a16:rowId xmlns:a16="http://schemas.microsoft.com/office/drawing/2014/main" val="2650409159"/>
                  </a:ext>
                </a:extLst>
              </a:tr>
              <a:tr h="370840">
                <a:tc>
                  <a:txBody>
                    <a:bodyPr/>
                    <a:lstStyle/>
                    <a:p>
                      <a:r>
                        <a:rPr lang="en-US" b="1" dirty="0"/>
                        <a:t>TOTAL</a:t>
                      </a:r>
                      <a:r>
                        <a:rPr lang="en-US" b="1" baseline="0" dirty="0"/>
                        <a:t> (NO ACTIVITY)</a:t>
                      </a:r>
                      <a:endParaRPr lang="en-US" b="1" dirty="0"/>
                    </a:p>
                  </a:txBody>
                  <a:tcPr/>
                </a:tc>
                <a:tc>
                  <a:txBody>
                    <a:bodyPr/>
                    <a:lstStyle/>
                    <a:p>
                      <a:endParaRPr lang="en-US" dirty="0"/>
                    </a:p>
                  </a:txBody>
                  <a:tcPr/>
                </a:tc>
                <a:tc>
                  <a:txBody>
                    <a:bodyPr/>
                    <a:lstStyle/>
                    <a:p>
                      <a:r>
                        <a:rPr lang="en-US" dirty="0"/>
                        <a:t>$1,190</a:t>
                      </a:r>
                    </a:p>
                  </a:txBody>
                  <a:tcPr/>
                </a:tc>
                <a:tc>
                  <a:txBody>
                    <a:bodyPr/>
                    <a:lstStyle/>
                    <a:p>
                      <a:r>
                        <a:rPr lang="en-US" dirty="0"/>
                        <a:t>~$40/day</a:t>
                      </a:r>
                    </a:p>
                  </a:txBody>
                  <a:tcPr/>
                </a:tc>
                <a:extLst>
                  <a:ext uri="{0D108BD9-81ED-4DB2-BD59-A6C34878D82A}">
                    <a16:rowId xmlns:a16="http://schemas.microsoft.com/office/drawing/2014/main" val="573643423"/>
                  </a:ext>
                </a:extLst>
              </a:tr>
              <a:tr h="370840">
                <a:tc>
                  <a:txBody>
                    <a:bodyPr/>
                    <a:lstStyle/>
                    <a:p>
                      <a:r>
                        <a:rPr lang="en-US" b="1" dirty="0"/>
                        <a:t>TOTAL (6M</a:t>
                      </a:r>
                      <a:r>
                        <a:rPr lang="en-US" b="1" baseline="0" dirty="0"/>
                        <a:t> </a:t>
                      </a:r>
                      <a:r>
                        <a:rPr lang="en-US" b="1" baseline="0" dirty="0" err="1"/>
                        <a:t>msgs</a:t>
                      </a:r>
                      <a:r>
                        <a:rPr lang="en-US" b="1" baseline="0" dirty="0"/>
                        <a:t>/day)</a:t>
                      </a:r>
                      <a:endParaRPr lang="en-US" b="1" dirty="0"/>
                    </a:p>
                  </a:txBody>
                  <a:tcPr/>
                </a:tc>
                <a:tc>
                  <a:txBody>
                    <a:bodyPr/>
                    <a:lstStyle/>
                    <a:p>
                      <a:endParaRPr lang="en-US" dirty="0"/>
                    </a:p>
                  </a:txBody>
                  <a:tcPr/>
                </a:tc>
                <a:tc>
                  <a:txBody>
                    <a:bodyPr/>
                    <a:lstStyle/>
                    <a:p>
                      <a:r>
                        <a:rPr lang="en-US" dirty="0"/>
                        <a:t>$1,225</a:t>
                      </a:r>
                    </a:p>
                  </a:txBody>
                  <a:tcPr/>
                </a:tc>
                <a:tc>
                  <a:txBody>
                    <a:bodyPr/>
                    <a:lstStyle/>
                    <a:p>
                      <a:r>
                        <a:rPr lang="en-US" dirty="0"/>
                        <a:t>~$41/day</a:t>
                      </a:r>
                    </a:p>
                  </a:txBody>
                  <a:tcPr/>
                </a:tc>
                <a:extLst>
                  <a:ext uri="{0D108BD9-81ED-4DB2-BD59-A6C34878D82A}">
                    <a16:rowId xmlns:a16="http://schemas.microsoft.com/office/drawing/2014/main" val="2973832097"/>
                  </a:ext>
                </a:extLst>
              </a:tr>
            </a:tbl>
          </a:graphicData>
        </a:graphic>
      </p:graphicFrame>
    </p:spTree>
    <p:extLst>
      <p:ext uri="{BB962C8B-B14F-4D97-AF65-F5344CB8AC3E}">
        <p14:creationId xmlns:p14="http://schemas.microsoft.com/office/powerpoint/2010/main" val="36873296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Case Studies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537" b="28058"/>
          <a:stretch/>
        </p:blipFill>
        <p:spPr bwMode="auto">
          <a:xfrm>
            <a:off x="355271" y="261129"/>
            <a:ext cx="3583339" cy="1729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is the world’s fourth-largest IT services provider with approximately </a:t>
            </a:r>
            <a:r>
              <a:rPr lang="en-US" sz="1224" b="1" dirty="0">
                <a:solidFill>
                  <a:srgbClr val="505050"/>
                </a:solidFill>
                <a:ea typeface="Segoe UI" panose="020B0502040204020203" pitchFamily="34" charset="0"/>
                <a:cs typeface="Segoe UI" panose="020B0502040204020203" pitchFamily="34" charset="0"/>
              </a:rPr>
              <a:t>162,000 </a:t>
            </a:r>
            <a:r>
              <a:rPr lang="en-US" sz="1224" dirty="0">
                <a:solidFill>
                  <a:srgbClr val="505050"/>
                </a:solidFill>
                <a:ea typeface="Segoe UI" panose="020B0502040204020203" pitchFamily="34" charset="0"/>
                <a:cs typeface="Segoe UI" panose="020B0502040204020203" pitchFamily="34" charset="0"/>
              </a:rPr>
              <a:t>employees in more than </a:t>
            </a:r>
            <a:r>
              <a:rPr lang="en-US" sz="1224" b="1" dirty="0">
                <a:solidFill>
                  <a:srgbClr val="505050"/>
                </a:solidFill>
                <a:ea typeface="Segoe UI" panose="020B0502040204020203" pitchFamily="34" charset="0"/>
                <a:cs typeface="Segoe UI" panose="020B0502040204020203" pitchFamily="34" charset="0"/>
              </a:rPr>
              <a:t>100 </a:t>
            </a:r>
            <a:r>
              <a:rPr lang="en-US" sz="1224" dirty="0">
                <a:solidFill>
                  <a:srgbClr val="505050"/>
                </a:solidFill>
                <a:ea typeface="Segoe UI" panose="020B0502040204020203" pitchFamily="34" charset="0"/>
                <a:cs typeface="Segoe UI" panose="020B0502040204020203" pitchFamily="34" charset="0"/>
              </a:rPr>
              <a:t>countries and holds about </a:t>
            </a:r>
            <a:r>
              <a:rPr lang="en-US" sz="1224" b="1" dirty="0">
                <a:solidFill>
                  <a:srgbClr val="505050"/>
                </a:solidFill>
                <a:ea typeface="Segoe UI" panose="020B0502040204020203" pitchFamily="34" charset="0"/>
                <a:cs typeface="Segoe UI" panose="020B0502040204020203" pitchFamily="34" charset="0"/>
              </a:rPr>
              <a:t>97,000 </a:t>
            </a:r>
            <a:r>
              <a:rPr lang="en-US" sz="1224" dirty="0">
                <a:solidFill>
                  <a:srgbClr val="505050"/>
                </a:solidFill>
                <a:ea typeface="Segoe UI" panose="020B0502040204020203" pitchFamily="34" charset="0"/>
                <a:cs typeface="Segoe UI" panose="020B0502040204020203" pitchFamily="34" charset="0"/>
              </a:rPr>
              <a:t>patents worldwide.  Fujitsu wanted to help dairy farmers </a:t>
            </a:r>
            <a:r>
              <a:rPr lang="en-US" sz="1224" b="1" dirty="0">
                <a:solidFill>
                  <a:srgbClr val="505050"/>
                </a:solidFill>
                <a:ea typeface="Segoe UI" panose="020B0502040204020203" pitchFamily="34" charset="0"/>
                <a:cs typeface="Segoe UI" panose="020B0502040204020203" pitchFamily="34" charset="0"/>
              </a:rPr>
              <a:t>increase production</a:t>
            </a:r>
            <a:r>
              <a:rPr lang="en-US" sz="1224" dirty="0">
                <a:solidFill>
                  <a:srgbClr val="505050"/>
                </a:solidFill>
                <a:ea typeface="Segoe UI" panose="020B0502040204020203" pitchFamily="34" charset="0"/>
                <a:cs typeface="Segoe UI" panose="020B0502040204020203" pitchFamily="34" charset="0"/>
              </a:rPr>
              <a:t>, improve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and </a:t>
            </a:r>
            <a:r>
              <a:rPr lang="en-US" sz="1224" b="1" dirty="0">
                <a:solidFill>
                  <a:srgbClr val="505050"/>
                </a:solidFill>
                <a:ea typeface="Segoe UI" panose="020B0502040204020203" pitchFamily="34" charset="0"/>
                <a:cs typeface="Segoe UI" panose="020B0502040204020203" pitchFamily="34" charset="0"/>
              </a:rPr>
              <a:t>transform </a:t>
            </a:r>
            <a:r>
              <a:rPr lang="en-US" sz="1224" dirty="0">
                <a:solidFill>
                  <a:srgbClr val="505050"/>
                </a:solidFill>
                <a:ea typeface="Segoe UI" panose="020B0502040204020203" pitchFamily="34" charset="0"/>
                <a:cs typeface="Segoe UI" panose="020B0502040204020203" pitchFamily="34" charset="0"/>
              </a:rPr>
              <a:t>their </a:t>
            </a:r>
            <a:r>
              <a:rPr lang="en-US" sz="1224" b="1" dirty="0">
                <a:solidFill>
                  <a:srgbClr val="505050"/>
                </a:solidFill>
                <a:ea typeface="Segoe UI" panose="020B0502040204020203" pitchFamily="34" charset="0"/>
                <a:cs typeface="Segoe UI" panose="020B0502040204020203" pitchFamily="34" charset="0"/>
              </a:rPr>
              <a:t>business</a:t>
            </a:r>
            <a:r>
              <a:rPr lang="en-US" sz="1224" dirty="0">
                <a:solidFill>
                  <a:srgbClr val="505050"/>
                </a:solidFill>
                <a:ea typeface="Segoe UI" panose="020B0502040204020203" pitchFamily="34" charset="0"/>
                <a:cs typeface="Segoe UI" panose="020B0502040204020203" pitchFamily="34" charset="0"/>
              </a:rPr>
              <a:t> by optimizing the timing of artificial insemination (AI).  It also wanted to </a:t>
            </a:r>
            <a:r>
              <a:rPr lang="en-US" sz="1224" b="1" dirty="0">
                <a:solidFill>
                  <a:srgbClr val="505050"/>
                </a:solidFill>
                <a:ea typeface="Segoe UI" panose="020B0502040204020203" pitchFamily="34" charset="0"/>
                <a:cs typeface="Segoe UI" panose="020B0502040204020203" pitchFamily="34" charset="0"/>
              </a:rPr>
              <a:t>decrease loss</a:t>
            </a:r>
            <a:r>
              <a:rPr lang="en-US" sz="1224" dirty="0">
                <a:solidFill>
                  <a:srgbClr val="505050"/>
                </a:solidFill>
                <a:ea typeface="Segoe UI" panose="020B0502040204020203" pitchFamily="34" charset="0"/>
                <a:cs typeface="Segoe UI" panose="020B0502040204020203" pitchFamily="34" charset="0"/>
              </a:rPr>
              <a:t> through early detection of health issues.  </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calf production up to </a:t>
            </a:r>
            <a:r>
              <a:rPr lang="en-US" sz="1224" b="1" dirty="0">
                <a:solidFill>
                  <a:srgbClr val="505050"/>
                </a:solidFill>
                <a:ea typeface="Segoe UI" panose="020B0502040204020203" pitchFamily="34" charset="0"/>
                <a:cs typeface="Segoe UI" panose="020B0502040204020203" pitchFamily="34" charset="0"/>
              </a:rPr>
              <a:t>31%</a:t>
            </a:r>
            <a:r>
              <a:rPr lang="en-US" sz="1224" dirty="0">
                <a:solidFill>
                  <a:srgbClr val="505050"/>
                </a:solidFill>
                <a:ea typeface="Segoe UI" panose="020B0502040204020203" pitchFamily="34" charset="0"/>
                <a:cs typeface="Segoe UI" panose="020B0502040204020203" pitchFamily="34" charset="0"/>
              </a:rPr>
              <a:t>, with an average of </a:t>
            </a:r>
            <a:r>
              <a:rPr lang="en-US" sz="1224" b="1" dirty="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data access with </a:t>
            </a:r>
            <a:r>
              <a:rPr lang="en-US" sz="1224" b="1" dirty="0">
                <a:solidFill>
                  <a:srgbClr val="505050"/>
                </a:solidFill>
                <a:ea typeface="Segoe UI" panose="020B0502040204020203" pitchFamily="34" charset="0"/>
                <a:cs typeface="Segoe UI" panose="020B0502040204020203" pitchFamily="34" charset="0"/>
              </a:rPr>
              <a:t>mobile</a:t>
            </a:r>
            <a:r>
              <a:rPr lang="en-US" sz="1224" dirty="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Transforms</a:t>
            </a:r>
            <a:r>
              <a:rPr lang="en-US" sz="1224" dirty="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Reduces loss </a:t>
            </a:r>
            <a:r>
              <a:rPr lang="en-US" sz="1224" dirty="0">
                <a:solidFill>
                  <a:srgbClr val="505050"/>
                </a:solidFill>
                <a:ea typeface="Segoe UI" panose="020B0502040204020203" pitchFamily="34" charset="0"/>
                <a:cs typeface="Segoe UI" panose="020B0502040204020203" pitchFamily="34" charset="0"/>
              </a:rPr>
              <a:t>by detecting 8-10 different kinds of diseases in cattle</a:t>
            </a:r>
          </a:p>
        </p:txBody>
      </p:sp>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6212" y="486803"/>
            <a:ext cx="1040942" cy="643626"/>
          </a:xfrm>
          <a:prstGeom prst="rect">
            <a:avLst/>
          </a:prstGeom>
          <a:noFill/>
          <a:ln>
            <a:noFill/>
          </a:ln>
        </p:spPr>
      </p:pic>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learned from public research that a cow produces more estrus (goes into heat) 16 hours after the number of steps increases significantly.  The company created an </a:t>
            </a:r>
            <a:r>
              <a:rPr lang="en-US" sz="1224" b="1" dirty="0">
                <a:solidFill>
                  <a:srgbClr val="505050"/>
                </a:solidFill>
                <a:ea typeface="Segoe UI" panose="020B0502040204020203" pitchFamily="34" charset="0"/>
                <a:cs typeface="Segoe UI" panose="020B0502040204020203" pitchFamily="34" charset="0"/>
              </a:rPr>
              <a:t>innovative </a:t>
            </a:r>
            <a:r>
              <a:rPr lang="en-US" sz="1224" dirty="0">
                <a:solidFill>
                  <a:srgbClr val="505050"/>
                </a:solidFill>
                <a:ea typeface="Segoe UI" panose="020B0502040204020203" pitchFamily="34" charset="0"/>
                <a:cs typeface="Segoe UI" panose="020B0502040204020203" pitchFamily="34" charset="0"/>
              </a:rPr>
              <a:t>solution which uses a rugged pedometer with a five-year battery to measure the number of footsteps a cow takes, then sends that data to the </a:t>
            </a:r>
            <a:r>
              <a:rPr lang="en-US" sz="1224" b="1" dirty="0">
                <a:solidFill>
                  <a:srgbClr val="505050"/>
                </a:solidFill>
                <a:ea typeface="Segoe UI" panose="020B0502040204020203" pitchFamily="34" charset="0"/>
                <a:cs typeface="Segoe UI" panose="020B0502040204020203" pitchFamily="34" charset="0"/>
              </a:rPr>
              <a:t>cloud </a:t>
            </a:r>
            <a:r>
              <a:rPr lang="en-US" sz="1224" dirty="0">
                <a:solidFill>
                  <a:srgbClr val="505050"/>
                </a:solidFill>
                <a:ea typeface="Segoe UI" panose="020B0502040204020203" pitchFamily="34" charset="0"/>
                <a:cs typeface="Segoe UI" panose="020B0502040204020203" pitchFamily="34" charset="0"/>
              </a:rPr>
              <a:t>for analysis to determine optimum AI timing and even affect calf gender.  In addition, the patterns of steps can detect disease in cattle. </a:t>
            </a:r>
            <a:r>
              <a:rPr lang="en-US" sz="1224" b="1" dirty="0">
                <a:solidFill>
                  <a:srgbClr val="505050"/>
                </a:solidFill>
                <a:ea typeface="Segoe UI" panose="020B0502040204020203" pitchFamily="34" charset="0"/>
                <a:cs typeface="Segoe UI" panose="020B0502040204020203" pitchFamily="34" charset="0"/>
              </a:rPr>
              <a:t>Alerts </a:t>
            </a:r>
            <a:r>
              <a:rPr lang="en-US" sz="1224" dirty="0">
                <a:solidFill>
                  <a:srgbClr val="505050"/>
                </a:solidFill>
                <a:ea typeface="Segoe UI" panose="020B0502040204020203" pitchFamily="34" charset="0"/>
                <a:cs typeface="Segoe UI" panose="020B0502040204020203" pitchFamily="34" charset="0"/>
              </a:rPr>
              <a:t>are delivered to the farmer’s cell phone.</a:t>
            </a:r>
          </a:p>
        </p:txBody>
      </p:sp>
      <p:sp>
        <p:nvSpPr>
          <p:cNvPr id="23" name="Text Placeholder 41"/>
          <p:cNvSpPr txBox="1">
            <a:spLocks/>
          </p:cNvSpPr>
          <p:nvPr/>
        </p:nvSpPr>
        <p:spPr>
          <a:xfrm>
            <a:off x="10552949" y="6746909"/>
            <a:ext cx="1474003"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solidFill>
                  <a:srgbClr val="FFFFFF"/>
                </a:solidFill>
                <a:hlinkClick r:id="rId5"/>
              </a:rPr>
              <a:t>FUJITSU</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connected cow:  Using IoT to transform cattle production</a:t>
            </a:r>
            <a:endParaRPr lang="en-US" sz="2040" b="1" dirty="0">
              <a:solidFill>
                <a:srgbClr val="0078D7"/>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2487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7365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4294967295"/>
          </p:nvPr>
        </p:nvSpPr>
        <p:spPr>
          <a:xfrm>
            <a:off x="11868937" y="6565466"/>
            <a:ext cx="566656" cy="136505"/>
          </a:xfrm>
          <a:prstGeom prst="rect">
            <a:avLst/>
          </a:prstGeom>
        </p:spPr>
        <p:txBody>
          <a:bodyPr/>
          <a:lstStyle/>
          <a:p>
            <a:pPr defTabSz="932563"/>
            <a:fld id="{63863B58-CBB8-49E9-BA96-0A2E095CB188}" type="slidenum">
              <a:rPr>
                <a:solidFill>
                  <a:prstClr val="white"/>
                </a:solidFill>
              </a:rPr>
              <a:pPr defTabSz="932563"/>
              <a:t>6</a:t>
            </a:fld>
            <a:endParaRPr dirty="0">
              <a:solidFill>
                <a:prstClr val="white"/>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248932635"/>
              </p:ext>
            </p:extLst>
          </p:nvPr>
        </p:nvGraphicFramePr>
        <p:xfrm>
          <a:off x="486590" y="1419516"/>
          <a:ext cx="11314762" cy="4663188"/>
        </p:xfrm>
        <a:graphic>
          <a:graphicData uri="http://schemas.openxmlformats.org/drawingml/2006/table">
            <a:tbl>
              <a:tblPr bandRow="1">
                <a:tableStyleId>{3B4B98B0-60AC-42C2-AFA5-B58CD77FA1E5}</a:tableStyleId>
              </a:tblPr>
              <a:tblGrid>
                <a:gridCol w="1521114">
                  <a:extLst>
                    <a:ext uri="{9D8B030D-6E8A-4147-A177-3AD203B41FA5}">
                      <a16:colId xmlns:a16="http://schemas.microsoft.com/office/drawing/2014/main" val="20000"/>
                    </a:ext>
                  </a:extLst>
                </a:gridCol>
                <a:gridCol w="1500809">
                  <a:extLst>
                    <a:ext uri="{9D8B030D-6E8A-4147-A177-3AD203B41FA5}">
                      <a16:colId xmlns:a16="http://schemas.microsoft.com/office/drawing/2014/main" val="20001"/>
                    </a:ext>
                  </a:extLst>
                </a:gridCol>
                <a:gridCol w="8292839">
                  <a:extLst>
                    <a:ext uri="{9D8B030D-6E8A-4147-A177-3AD203B41FA5}">
                      <a16:colId xmlns:a16="http://schemas.microsoft.com/office/drawing/2014/main" val="20002"/>
                    </a:ext>
                  </a:extLst>
                </a:gridCol>
              </a:tblGrid>
              <a:tr h="507983">
                <a:tc>
                  <a:txBody>
                    <a:bodyPr/>
                    <a:lstStyle/>
                    <a:p>
                      <a:pPr>
                        <a:spcBef>
                          <a:spcPts val="600"/>
                        </a:spcBef>
                        <a:spcAft>
                          <a:spcPts val="600"/>
                        </a:spcAft>
                      </a:pPr>
                      <a:r>
                        <a:rPr lang="en-US" sz="2800" dirty="0">
                          <a:solidFill>
                            <a:schemeClr val="bg1"/>
                          </a:solidFill>
                        </a:rPr>
                        <a:t>9:00 </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Module</a:t>
                      </a:r>
                      <a:r>
                        <a:rPr lang="en-US" sz="2800" baseline="0" dirty="0">
                          <a:solidFill>
                            <a:schemeClr val="tx1"/>
                          </a:solidFill>
                        </a:rPr>
                        <a:t>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507983">
                <a:tc>
                  <a:txBody>
                    <a:bodyPr/>
                    <a:lstStyle/>
                    <a:p>
                      <a:pPr>
                        <a:spcBef>
                          <a:spcPts val="600"/>
                        </a:spcBef>
                        <a:spcAft>
                          <a:spcPts val="600"/>
                        </a:spcAft>
                      </a:pPr>
                      <a:r>
                        <a:rPr lang="en-US" sz="28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altLang="zh-CN" sz="2800" baseline="0" dirty="0">
                          <a:solidFill>
                            <a:schemeClr val="tx1"/>
                          </a:solidFill>
                        </a:rPr>
                        <a:t>Break</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07983">
                <a:tc>
                  <a:txBody>
                    <a:bodyPr/>
                    <a:lstStyle/>
                    <a:p>
                      <a:pPr>
                        <a:spcBef>
                          <a:spcPts val="600"/>
                        </a:spcBef>
                        <a:spcAft>
                          <a:spcPts val="600"/>
                        </a:spcAft>
                      </a:pPr>
                      <a:r>
                        <a:rPr lang="en-US" sz="28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baseline="0" dirty="0">
                          <a:solidFill>
                            <a:schemeClr val="tx1"/>
                          </a:solidFill>
                        </a:rPr>
                        <a:t>Hands on Lab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07983">
                <a:tc>
                  <a:txBody>
                    <a:bodyPr/>
                    <a:lstStyle/>
                    <a:p>
                      <a:pPr>
                        <a:spcBef>
                          <a:spcPts val="600"/>
                        </a:spcBef>
                        <a:spcAft>
                          <a:spcPts val="600"/>
                        </a:spcAft>
                      </a:pPr>
                      <a:r>
                        <a:rPr lang="en-US" sz="28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Lunch</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07983">
                <a:tc>
                  <a:txBody>
                    <a:bodyPr/>
                    <a:lstStyle/>
                    <a:p>
                      <a:pPr>
                        <a:spcBef>
                          <a:spcPts val="600"/>
                        </a:spcBef>
                        <a:spcAft>
                          <a:spcPts val="600"/>
                        </a:spcAft>
                      </a:pPr>
                      <a:r>
                        <a:rPr lang="en-US" sz="2800" dirty="0">
                          <a:solidFill>
                            <a:schemeClr val="bg1"/>
                          </a:solidFill>
                        </a:rPr>
                        <a:t>13:15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Module</a:t>
                      </a:r>
                      <a:r>
                        <a:rPr lang="en-US" sz="2800" baseline="0" dirty="0">
                          <a:solidFill>
                            <a:schemeClr val="tx1"/>
                          </a:solidFill>
                        </a:rPr>
                        <a:t> 2 – Part 1</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07983">
                <a:tc>
                  <a:txBody>
                    <a:bodyPr/>
                    <a:lstStyle/>
                    <a:p>
                      <a:pPr>
                        <a:spcBef>
                          <a:spcPts val="600"/>
                        </a:spcBef>
                        <a:spcAft>
                          <a:spcPts val="600"/>
                        </a:spcAft>
                      </a:pPr>
                      <a:r>
                        <a:rPr lang="en-US" sz="2800" dirty="0">
                          <a:solidFill>
                            <a:schemeClr val="bg1"/>
                          </a:solidFill>
                        </a:rPr>
                        <a:t>14:15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Hands-on Lab 2</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15977822"/>
                  </a:ext>
                </a:extLst>
              </a:tr>
              <a:tr h="507983">
                <a:tc>
                  <a:txBody>
                    <a:bodyPr/>
                    <a:lstStyle/>
                    <a:p>
                      <a:pPr>
                        <a:spcBef>
                          <a:spcPts val="600"/>
                        </a:spcBef>
                        <a:spcAft>
                          <a:spcPts val="600"/>
                        </a:spcAft>
                      </a:pPr>
                      <a:r>
                        <a:rPr lang="en-US" sz="28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15:15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238758"/>
                  </a:ext>
                </a:extLst>
              </a:tr>
              <a:tr h="507983">
                <a:tc>
                  <a:txBody>
                    <a:bodyPr/>
                    <a:lstStyle/>
                    <a:p>
                      <a:pPr>
                        <a:spcBef>
                          <a:spcPts val="600"/>
                        </a:spcBef>
                        <a:spcAft>
                          <a:spcPts val="600"/>
                        </a:spcAft>
                      </a:pPr>
                      <a:r>
                        <a:rPr lang="en-US" sz="2800" dirty="0">
                          <a:solidFill>
                            <a:schemeClr val="bg1"/>
                          </a:solidFill>
                        </a:rPr>
                        <a:t>15:15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tx1"/>
                          </a:solidFill>
                        </a:rPr>
                        <a:t>Module</a:t>
                      </a:r>
                      <a:r>
                        <a:rPr lang="en-US" sz="2800" baseline="0" dirty="0">
                          <a:solidFill>
                            <a:schemeClr val="tx1"/>
                          </a:solidFill>
                        </a:rPr>
                        <a:t> 2 – Part 2</a:t>
                      </a:r>
                      <a:endParaRPr lang="en-US" sz="28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507983">
                <a:tc>
                  <a:txBody>
                    <a:bodyPr/>
                    <a:lstStyle/>
                    <a:p>
                      <a:pPr>
                        <a:spcBef>
                          <a:spcPts val="600"/>
                        </a:spcBef>
                        <a:spcAft>
                          <a:spcPts val="600"/>
                        </a:spcAft>
                      </a:pPr>
                      <a:r>
                        <a:rPr lang="en-US" sz="2800" dirty="0">
                          <a:solidFill>
                            <a:schemeClr val="bg1"/>
                          </a:solidFill>
                        </a:rPr>
                        <a:t>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600"/>
                        </a:spcBef>
                        <a:spcAft>
                          <a:spcPts val="600"/>
                        </a:spcAft>
                        <a:buClrTx/>
                        <a:buSzTx/>
                        <a:buFontTx/>
                        <a:buNone/>
                        <a:tabLst/>
                        <a:defRPr/>
                      </a:pPr>
                      <a:r>
                        <a:rPr lang="en-US" sz="2800" dirty="0">
                          <a:solidFill>
                            <a:schemeClr val="bg1"/>
                          </a:solidFill>
                        </a:rPr>
                        <a:t>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600"/>
                        </a:spcBef>
                        <a:spcAft>
                          <a:spcPts val="600"/>
                        </a:spcAft>
                      </a:pPr>
                      <a:r>
                        <a:rPr lang="en-US" sz="2800" dirty="0">
                          <a:solidFill>
                            <a:schemeClr val="tx1"/>
                          </a:solidFill>
                        </a:rPr>
                        <a:t>Hands-on Lab 3 &amp; Wrap up</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4233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r="21758"/>
          <a:stretch/>
        </p:blipFill>
        <p:spPr>
          <a:xfrm>
            <a:off x="1" y="1222"/>
            <a:ext cx="5581816" cy="6994524"/>
          </a:xfrm>
        </p:spPr>
      </p:pic>
      <p:sp>
        <p:nvSpPr>
          <p:cNvPr id="6" name="Rectangle 5"/>
          <p:cNvSpPr/>
          <p:nvPr/>
        </p:nvSpPr>
        <p:spPr bwMode="auto">
          <a:xfrm>
            <a:off x="4382033"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sz="quarter" idx="10"/>
          </p:nvPr>
        </p:nvSpPr>
        <p:spPr>
          <a:xfrm>
            <a:off x="5761038" y="1211263"/>
            <a:ext cx="6400800" cy="3139321"/>
          </a:xfrm>
        </p:spPr>
        <p:txBody>
          <a:bodyPr/>
          <a:lstStyle/>
          <a:p>
            <a:r>
              <a:rPr lang="en-US" dirty="0"/>
              <a:t>Workshop Goals</a:t>
            </a:r>
          </a:p>
          <a:p>
            <a:r>
              <a:rPr lang="en-US" dirty="0"/>
              <a:t>Opportunities &amp; Challenges</a:t>
            </a:r>
          </a:p>
          <a:p>
            <a:r>
              <a:rPr lang="en-US" dirty="0" err="1"/>
              <a:t>IoT</a:t>
            </a:r>
            <a:r>
              <a:rPr lang="en-US" dirty="0"/>
              <a:t> Devices &amp; Cloud Patterns</a:t>
            </a:r>
          </a:p>
          <a:p>
            <a:r>
              <a:rPr lang="en-US" dirty="0" err="1"/>
              <a:t>IoT</a:t>
            </a:r>
            <a:r>
              <a:rPr lang="en-US" dirty="0"/>
              <a:t> Related Azure Offerings</a:t>
            </a:r>
          </a:p>
          <a:p>
            <a:r>
              <a:rPr lang="en-US" dirty="0" err="1"/>
              <a:t>IoT</a:t>
            </a:r>
            <a:r>
              <a:rPr lang="en-US" dirty="0"/>
              <a:t> Suite</a:t>
            </a:r>
          </a:p>
          <a:p>
            <a:r>
              <a:rPr lang="en-US" dirty="0"/>
              <a:t>Case Studies</a:t>
            </a:r>
          </a:p>
        </p:txBody>
      </p:sp>
      <p:sp>
        <p:nvSpPr>
          <p:cNvPr id="8" name="Title 1"/>
          <p:cNvSpPr txBox="1">
            <a:spLocks/>
          </p:cNvSpPr>
          <p:nvPr/>
        </p:nvSpPr>
        <p:spPr>
          <a:xfrm>
            <a:off x="5761038" y="296898"/>
            <a:ext cx="6400800" cy="9131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24"/>
              </a:spcBef>
            </a:pPr>
            <a:r>
              <a:rPr lang="en-US" dirty="0"/>
              <a:t>Agenda</a:t>
            </a:r>
          </a:p>
        </p:txBody>
      </p:sp>
    </p:spTree>
    <p:extLst>
      <p:ext uri="{BB962C8B-B14F-4D97-AF65-F5344CB8AC3E}">
        <p14:creationId xmlns:p14="http://schemas.microsoft.com/office/powerpoint/2010/main" val="3163929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Goals</a:t>
            </a:r>
          </a:p>
        </p:txBody>
      </p:sp>
      <p:sp>
        <p:nvSpPr>
          <p:cNvPr id="3" name="Text Placeholder 2"/>
          <p:cNvSpPr>
            <a:spLocks noGrp="1"/>
          </p:cNvSpPr>
          <p:nvPr>
            <p:ph sz="quarter" idx="10"/>
          </p:nvPr>
        </p:nvSpPr>
        <p:spPr>
          <a:xfrm>
            <a:off x="274638" y="1697062"/>
            <a:ext cx="10972800" cy="1865126"/>
          </a:xfrm>
        </p:spPr>
        <p:txBody>
          <a:bodyPr/>
          <a:lstStyle/>
          <a:p>
            <a:r>
              <a:rPr lang="en-US" dirty="0"/>
              <a:t>Gain an overview of Azure </a:t>
            </a:r>
            <a:r>
              <a:rPr lang="en-US" dirty="0" err="1"/>
              <a:t>IoT</a:t>
            </a:r>
            <a:r>
              <a:rPr lang="en-US" dirty="0"/>
              <a:t> Suite</a:t>
            </a:r>
          </a:p>
          <a:p>
            <a:r>
              <a:rPr lang="en-US" dirty="0"/>
              <a:t>Provide architectural overview of key components</a:t>
            </a:r>
          </a:p>
          <a:p>
            <a:r>
              <a:rPr lang="en-US" dirty="0"/>
              <a:t>Put </a:t>
            </a:r>
            <a:r>
              <a:rPr lang="en-US" dirty="0" err="1"/>
              <a:t>IoT</a:t>
            </a:r>
            <a:r>
              <a:rPr lang="en-US" dirty="0"/>
              <a:t> components in context of broader Azure story</a:t>
            </a:r>
          </a:p>
          <a:p>
            <a:r>
              <a:rPr lang="en-US" dirty="0"/>
              <a:t>Get attendees hands on quickly to make it 'real'</a:t>
            </a:r>
          </a:p>
        </p:txBody>
      </p:sp>
    </p:spTree>
    <p:extLst>
      <p:ext uri="{BB962C8B-B14F-4D97-AF65-F5344CB8AC3E}">
        <p14:creationId xmlns:p14="http://schemas.microsoft.com/office/powerpoint/2010/main" val="2775048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Opportunities &amp; Challenges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12545</TotalTime>
  <Words>5490</Words>
  <Application>Microsoft Office PowerPoint</Application>
  <PresentationFormat>Custom</PresentationFormat>
  <Paragraphs>820</Paragraphs>
  <Slides>54</Slides>
  <Notes>46</Notes>
  <HiddenSlides>1</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54</vt:i4>
      </vt:variant>
    </vt:vector>
  </HeadingPairs>
  <TitlesOfParts>
    <vt:vector size="80" baseType="lpstr">
      <vt:lpstr>Segoe</vt:lpstr>
      <vt:lpstr>Segoe Light</vt:lpstr>
      <vt:lpstr>Arial</vt:lpstr>
      <vt:lpstr>Calibri Light</vt:lpstr>
      <vt:lpstr>Courier New</vt:lpstr>
      <vt:lpstr>MS PGothic</vt:lpstr>
      <vt:lpstr>Segoe Pro</vt:lpstr>
      <vt:lpstr>Segoe Pro Light</vt:lpstr>
      <vt:lpstr>Segoe UI</vt:lpstr>
      <vt:lpstr>Segoe UI Black</vt:lpstr>
      <vt:lpstr>Segoe UI Light</vt:lpstr>
      <vt:lpstr>Segoe UI Semibold</vt:lpstr>
      <vt:lpstr>Segoe UI Semilight</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think-cell Slide</vt:lpstr>
      <vt:lpstr>IoT Tech Training – Module One</vt:lpstr>
      <vt:lpstr>Welcome and overview  </vt:lpstr>
      <vt:lpstr>A little about me</vt:lpstr>
      <vt:lpstr>Who are you?</vt:lpstr>
      <vt:lpstr>PowerPoint Presentation</vt:lpstr>
      <vt:lpstr>Agenda</vt:lpstr>
      <vt:lpstr>PowerPoint Presentation</vt:lpstr>
      <vt:lpstr>Workshop Goals</vt:lpstr>
      <vt:lpstr>Opportunities &amp; Challenges </vt:lpstr>
      <vt:lpstr>IoT is an Inflection Point</vt:lpstr>
      <vt:lpstr>IoT 2010</vt:lpstr>
      <vt:lpstr>IoT 2016</vt:lpstr>
      <vt:lpstr>PowerPoint Presentation</vt:lpstr>
      <vt:lpstr>Disruptive Forces</vt:lpstr>
      <vt:lpstr>IoT Business Maturity Model 1. Operational efficiency </vt:lpstr>
      <vt:lpstr>IoT Business Maturity Model 2. Business Intelligence </vt:lpstr>
      <vt:lpstr>IoT Business Maturity Model 3. Business Transformation </vt:lpstr>
      <vt:lpstr>IT / OT Collaboration</vt:lpstr>
      <vt:lpstr>IT / OT Collaboration Enables IoT</vt:lpstr>
      <vt:lpstr>Collaboration &amp; Cyberphysical Security</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IoT Device &amp; Cloud Patterns</vt:lpstr>
      <vt:lpstr>IoT Related Azure Offerings </vt:lpstr>
      <vt:lpstr>Azure IoT Reference Architecture</vt:lpstr>
      <vt:lpstr>Microsoft Azure IoT services </vt:lpstr>
      <vt:lpstr>Azure IoT Reference Architecture</vt:lpstr>
      <vt:lpstr>Microsoft Azure IoT Suite </vt:lpstr>
      <vt:lpstr>Microsoft Azure IoT Suite </vt:lpstr>
      <vt:lpstr>Microsoft Azure IoT Suite</vt:lpstr>
      <vt:lpstr>Accelerate time to value with preconfigured solutions</vt:lpstr>
      <vt:lpstr>IoT Suite Components &amp; Structure </vt:lpstr>
      <vt:lpstr>Solution #1: Remote Monitoring</vt:lpstr>
      <vt:lpstr>What you get with remote monitoring preconfigured solution</vt:lpstr>
      <vt:lpstr>Components</vt:lpstr>
      <vt:lpstr>Data</vt:lpstr>
      <vt:lpstr>Security</vt:lpstr>
      <vt:lpstr>Integrate – business processes</vt:lpstr>
      <vt:lpstr>Integrate – data insight</vt:lpstr>
      <vt:lpstr>Solution #2: Predictive Maintenance</vt:lpstr>
      <vt:lpstr>Architectural Differences</vt:lpstr>
      <vt:lpstr>Hands on Lab 1 </vt:lpstr>
      <vt:lpstr>Preconfigured Solutions - Support</vt:lpstr>
      <vt:lpstr>Planning</vt:lpstr>
      <vt:lpstr>Scale</vt:lpstr>
      <vt:lpstr>Pricing</vt:lpstr>
      <vt:lpstr>Case Studies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Guomin Huang</cp:lastModifiedBy>
  <cp:revision>256</cp:revision>
  <dcterms:created xsi:type="dcterms:W3CDTF">2013-10-14T18:44:32Z</dcterms:created>
  <dcterms:modified xsi:type="dcterms:W3CDTF">2016-12-12T10:47:49Z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